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8" r:id="rId4"/>
    <p:sldId id="285" r:id="rId5"/>
    <p:sldId id="288" r:id="rId6"/>
    <p:sldId id="259" r:id="rId7"/>
    <p:sldId id="289" r:id="rId8"/>
    <p:sldId id="260" r:id="rId9"/>
    <p:sldId id="261" r:id="rId10"/>
    <p:sldId id="290" r:id="rId11"/>
    <p:sldId id="291" r:id="rId12"/>
    <p:sldId id="292" r:id="rId13"/>
    <p:sldId id="262" r:id="rId14"/>
    <p:sldId id="296" r:id="rId15"/>
    <p:sldId id="293" r:id="rId16"/>
    <p:sldId id="294" r:id="rId17"/>
    <p:sldId id="298" r:id="rId18"/>
    <p:sldId id="297" r:id="rId19"/>
    <p:sldId id="286" r:id="rId20"/>
    <p:sldId id="287" r:id="rId21"/>
    <p:sldId id="303" r:id="rId22"/>
    <p:sldId id="304" r:id="rId23"/>
    <p:sldId id="305" r:id="rId24"/>
    <p:sldId id="266" r:id="rId25"/>
    <p:sldId id="310" r:id="rId26"/>
    <p:sldId id="267" r:id="rId27"/>
    <p:sldId id="268" r:id="rId28"/>
    <p:sldId id="311" r:id="rId29"/>
    <p:sldId id="271" r:id="rId30"/>
    <p:sldId id="272" r:id="rId31"/>
    <p:sldId id="278" r:id="rId32"/>
    <p:sldId id="312" r:id="rId33"/>
    <p:sldId id="313" r:id="rId34"/>
    <p:sldId id="279" r:id="rId35"/>
    <p:sldId id="280" r:id="rId36"/>
    <p:sldId id="281" r:id="rId37"/>
    <p:sldId id="283" r:id="rId38"/>
    <p:sldId id="284" r:id="rId39"/>
    <p:sldId id="282" r:id="rId40"/>
    <p:sldId id="273" r:id="rId41"/>
    <p:sldId id="300" r:id="rId42"/>
    <p:sldId id="301" r:id="rId43"/>
    <p:sldId id="302" r:id="rId44"/>
    <p:sldId id="274" r:id="rId45"/>
    <p:sldId id="299" r:id="rId46"/>
    <p:sldId id="275" r:id="rId47"/>
    <p:sldId id="31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0" autoAdjust="0"/>
    <p:restoredTop sz="93861" autoAdjust="0"/>
  </p:normalViewPr>
  <p:slideViewPr>
    <p:cSldViewPr snapToGrid="0">
      <p:cViewPr varScale="1">
        <p:scale>
          <a:sx n="63" d="100"/>
          <a:sy n="63" d="100"/>
        </p:scale>
        <p:origin x="15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016D0-85B4-4A03-B918-29B22B82CAB2}" type="datetimeFigureOut">
              <a:rPr lang="en-NG" smtClean="0"/>
              <a:t>18/03/2025</a:t>
            </a:fld>
            <a:endParaRPr lang="en-N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E1240-F939-40C6-9BD9-78D7FC5FDCD4}" type="slidenum">
              <a:rPr lang="en-NG" smtClean="0"/>
              <a:t>‹#›</a:t>
            </a:fld>
            <a:endParaRPr lang="en-NG"/>
          </a:p>
        </p:txBody>
      </p:sp>
    </p:spTree>
    <p:extLst>
      <p:ext uri="{BB962C8B-B14F-4D97-AF65-F5344CB8AC3E}">
        <p14:creationId xmlns:p14="http://schemas.microsoft.com/office/powerpoint/2010/main" val="259928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786E1240-F939-40C6-9BD9-78D7FC5FDCD4}" type="slidenum">
              <a:rPr lang="en-NG" smtClean="0"/>
              <a:t>10</a:t>
            </a:fld>
            <a:endParaRPr lang="en-NG"/>
          </a:p>
        </p:txBody>
      </p:sp>
    </p:spTree>
    <p:extLst>
      <p:ext uri="{BB962C8B-B14F-4D97-AF65-F5344CB8AC3E}">
        <p14:creationId xmlns:p14="http://schemas.microsoft.com/office/powerpoint/2010/main" val="356792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786E1240-F939-40C6-9BD9-78D7FC5FDCD4}" type="slidenum">
              <a:rPr lang="en-NG" smtClean="0"/>
              <a:t>44</a:t>
            </a:fld>
            <a:endParaRPr lang="en-NG"/>
          </a:p>
        </p:txBody>
      </p:sp>
    </p:spTree>
    <p:extLst>
      <p:ext uri="{BB962C8B-B14F-4D97-AF65-F5344CB8AC3E}">
        <p14:creationId xmlns:p14="http://schemas.microsoft.com/office/powerpoint/2010/main" val="63012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388B83-1357-48D1-8FF9-FE08C11CA445}" type="datetimeFigureOut">
              <a:rPr lang="en-NG" smtClean="0"/>
              <a:t>18/03/2025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377311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88B83-1357-48D1-8FF9-FE08C11CA445}" type="datetimeFigureOut">
              <a:rPr lang="en-NG" smtClean="0"/>
              <a:t>18/03/2025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101832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88B83-1357-48D1-8FF9-FE08C11CA445}" type="datetimeFigureOut">
              <a:rPr lang="en-NG" smtClean="0"/>
              <a:t>18/03/2025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133411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88B83-1357-48D1-8FF9-FE08C11CA445}" type="datetimeFigureOut">
              <a:rPr lang="en-NG" smtClean="0"/>
              <a:t>18/03/2025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167201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88B83-1357-48D1-8FF9-FE08C11CA445}" type="datetimeFigureOut">
              <a:rPr lang="en-NG" smtClean="0"/>
              <a:t>18/03/2025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166256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388B83-1357-48D1-8FF9-FE08C11CA445}" type="datetimeFigureOut">
              <a:rPr lang="en-NG" smtClean="0"/>
              <a:t>18/03/2025</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201513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388B83-1357-48D1-8FF9-FE08C11CA445}" type="datetimeFigureOut">
              <a:rPr lang="en-NG" smtClean="0"/>
              <a:t>18/03/2025</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422040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388B83-1357-48D1-8FF9-FE08C11CA445}" type="datetimeFigureOut">
              <a:rPr lang="en-NG" smtClean="0"/>
              <a:t>18/03/2025</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360620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88B83-1357-48D1-8FF9-FE08C11CA445}" type="datetimeFigureOut">
              <a:rPr lang="en-NG" smtClean="0"/>
              <a:t>18/03/2025</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12610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88B83-1357-48D1-8FF9-FE08C11CA445}" type="datetimeFigureOut">
              <a:rPr lang="en-NG" smtClean="0"/>
              <a:t>18/03/2025</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370076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88B83-1357-48D1-8FF9-FE08C11CA445}" type="datetimeFigureOut">
              <a:rPr lang="en-NG" smtClean="0"/>
              <a:t>18/03/2025</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524BB515-2E73-4842-8AE7-A8929F8C0735}" type="slidenum">
              <a:rPr lang="en-NG" smtClean="0"/>
              <a:t>‹#›</a:t>
            </a:fld>
            <a:endParaRPr lang="en-NG"/>
          </a:p>
        </p:txBody>
      </p:sp>
    </p:spTree>
    <p:extLst>
      <p:ext uri="{BB962C8B-B14F-4D97-AF65-F5344CB8AC3E}">
        <p14:creationId xmlns:p14="http://schemas.microsoft.com/office/powerpoint/2010/main" val="176002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388B83-1357-48D1-8FF9-FE08C11CA445}" type="datetimeFigureOut">
              <a:rPr lang="en-NG" smtClean="0"/>
              <a:t>18/03/2025</a:t>
            </a:fld>
            <a:endParaRPr lang="en-N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4BB515-2E73-4842-8AE7-A8929F8C0735}" type="slidenum">
              <a:rPr lang="en-NG" smtClean="0"/>
              <a:t>‹#›</a:t>
            </a:fld>
            <a:endParaRPr lang="en-NG"/>
          </a:p>
        </p:txBody>
      </p:sp>
    </p:spTree>
    <p:extLst>
      <p:ext uri="{BB962C8B-B14F-4D97-AF65-F5344CB8AC3E}">
        <p14:creationId xmlns:p14="http://schemas.microsoft.com/office/powerpoint/2010/main" val="3597075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0C9CA-BD17-864C-8D3C-3714D37E736C}"/>
              </a:ext>
            </a:extLst>
          </p:cNvPr>
          <p:cNvSpPr>
            <a:spLocks noGrp="1"/>
          </p:cNvSpPr>
          <p:nvPr>
            <p:ph type="ctrTitle"/>
          </p:nvPr>
        </p:nvSpPr>
        <p:spPr>
          <a:xfrm>
            <a:off x="3973321" y="640080"/>
            <a:ext cx="4688333" cy="3566160"/>
          </a:xfrm>
        </p:spPr>
        <p:txBody>
          <a:bodyPr anchor="b">
            <a:normAutofit/>
          </a:bodyPr>
          <a:lstStyle/>
          <a:p>
            <a:pPr algn="l">
              <a:spcAft>
                <a:spcPts val="800"/>
              </a:spcAft>
            </a:pPr>
            <a:r>
              <a:rPr lang="en-NG" sz="3600" b="1" kern="0">
                <a:effectLst/>
                <a:latin typeface="Times New Roman" panose="02020603050405020304" pitchFamily="18" charset="0"/>
                <a:ea typeface="Times New Roman" panose="02020603050405020304" pitchFamily="18" charset="0"/>
                <a:cs typeface="Times New Roman" panose="02020603050405020304" pitchFamily="18" charset="0"/>
              </a:rPr>
              <a:t>LEGACY OF LEARNING: FROM UNIVERSAL PRIMARY EDUCATION TO TODAY’S DIGITAL LITERACY AND AI</a:t>
            </a:r>
            <a:endParaRPr lang="en-NG" sz="3600"/>
          </a:p>
        </p:txBody>
      </p:sp>
      <p:sp>
        <p:nvSpPr>
          <p:cNvPr id="3" name="Subtitle 2">
            <a:extLst>
              <a:ext uri="{FF2B5EF4-FFF2-40B4-BE49-F238E27FC236}">
                <a16:creationId xmlns:a16="http://schemas.microsoft.com/office/drawing/2014/main" id="{1425B633-A6E3-E8E7-668B-DFA32C7E0CFA}"/>
              </a:ext>
            </a:extLst>
          </p:cNvPr>
          <p:cNvSpPr>
            <a:spLocks noGrp="1"/>
          </p:cNvSpPr>
          <p:nvPr>
            <p:ph type="subTitle" idx="1"/>
          </p:nvPr>
        </p:nvSpPr>
        <p:spPr>
          <a:xfrm>
            <a:off x="3973320" y="4636008"/>
            <a:ext cx="4926840" cy="2084832"/>
          </a:xfrm>
        </p:spPr>
        <p:txBody>
          <a:bodyPr>
            <a:noAutofit/>
          </a:bodyPr>
          <a:lstStyle/>
          <a:p>
            <a:pPr algn="l"/>
            <a:r>
              <a:rPr lang="en-NG" sz="1800" b="1" kern="100" dirty="0">
                <a:latin typeface="Times New Roman" panose="02020603050405020304" pitchFamily="18" charset="0"/>
                <a:ea typeface="Aptos" panose="020B0004020202020204" pitchFamily="34" charset="0"/>
                <a:cs typeface="Times New Roman" panose="02020603050405020304" pitchFamily="18" charset="0"/>
              </a:rPr>
              <a:t>PROFESSOR EYITOPE O. OGUNBODEDE</a:t>
            </a:r>
            <a:br>
              <a:rPr lang="en-NG" sz="1800" kern="100" dirty="0">
                <a:latin typeface="Aptos" panose="020B0004020202020204" pitchFamily="34" charset="0"/>
                <a:ea typeface="Aptos" panose="020B0004020202020204" pitchFamily="34" charset="0"/>
                <a:cs typeface="Times New Roman" panose="02020603050405020304" pitchFamily="18" charset="0"/>
              </a:rPr>
            </a:br>
            <a:r>
              <a:rPr lang="en-US" sz="1800" kern="100" dirty="0">
                <a:latin typeface="Times New Roman" panose="02020603050405020304" pitchFamily="18" charset="0"/>
                <a:ea typeface="Aptos" panose="020B0004020202020204" pitchFamily="34" charset="0"/>
                <a:cs typeface="Times New Roman" panose="02020603050405020304" pitchFamily="18" charset="0"/>
              </a:rPr>
              <a:t>BSc. (Hons), </a:t>
            </a:r>
            <a:r>
              <a:rPr lang="en-US" sz="1800" kern="100" dirty="0" err="1">
                <a:latin typeface="Times New Roman" panose="02020603050405020304" pitchFamily="18" charset="0"/>
                <a:ea typeface="Aptos" panose="020B0004020202020204" pitchFamily="34" charset="0"/>
                <a:cs typeface="Times New Roman" panose="02020603050405020304" pitchFamily="18" charset="0"/>
              </a:rPr>
              <a:t>BChD</a:t>
            </a:r>
            <a:r>
              <a:rPr lang="en-US" sz="1800" kern="100" dirty="0">
                <a:latin typeface="Times New Roman" panose="02020603050405020304" pitchFamily="18" charset="0"/>
                <a:ea typeface="Aptos" panose="020B0004020202020204" pitchFamily="34" charset="0"/>
                <a:cs typeface="Times New Roman" panose="02020603050405020304" pitchFamily="18" charset="0"/>
              </a:rPr>
              <a:t> (Ife), MPH (Lagos), PhD (UWC), DDPH RCS (England), FFD RCS (Ireland), FNCS, </a:t>
            </a:r>
            <a:r>
              <a:rPr lang="en-US" sz="1800" kern="100" dirty="0" err="1">
                <a:latin typeface="Times New Roman" panose="02020603050405020304" pitchFamily="18" charset="0"/>
                <a:ea typeface="Aptos" panose="020B0004020202020204" pitchFamily="34" charset="0"/>
                <a:cs typeface="Times New Roman" panose="02020603050405020304" pitchFamily="18" charset="0"/>
              </a:rPr>
              <a:t>FNAMed</a:t>
            </a:r>
            <a:br>
              <a:rPr lang="en-NG" sz="1800" kern="100" dirty="0">
                <a:latin typeface="Aptos" panose="020B0004020202020204" pitchFamily="34" charset="0"/>
                <a:ea typeface="Aptos" panose="020B0004020202020204" pitchFamily="34" charset="0"/>
                <a:cs typeface="Times New Roman" panose="02020603050405020304" pitchFamily="18" charset="0"/>
              </a:rPr>
            </a:br>
            <a:r>
              <a:rPr lang="en-NG" sz="1800" kern="100" dirty="0">
                <a:latin typeface="Times New Roman" panose="02020603050405020304" pitchFamily="18" charset="0"/>
                <a:ea typeface="Aptos" panose="020B0004020202020204" pitchFamily="34" charset="0"/>
                <a:cs typeface="Times New Roman" panose="02020603050405020304" pitchFamily="18" charset="0"/>
              </a:rPr>
              <a:t>Former Vice-Chancellor, Obafemi Awolowo University, Ile-Ife, Nigeria, and President, National Association of Artificial Intelligence Practitioners (NAAIP)</a:t>
            </a:r>
            <a:br>
              <a:rPr lang="en-NG" sz="1800" kern="100" dirty="0">
                <a:latin typeface="Aptos" panose="020B0004020202020204" pitchFamily="34" charset="0"/>
                <a:ea typeface="Aptos" panose="020B0004020202020204" pitchFamily="34" charset="0"/>
                <a:cs typeface="Times New Roman" panose="02020603050405020304" pitchFamily="18" charset="0"/>
              </a:rPr>
            </a:br>
            <a:endParaRPr lang="en-NG" sz="1800" dirty="0"/>
          </a:p>
        </p:txBody>
      </p:sp>
      <p:pic>
        <p:nvPicPr>
          <p:cNvPr id="4" name="Picture 3" descr="A person wearing a purple robe and hat&#10;&#10;Description automatically generated">
            <a:extLst>
              <a:ext uri="{FF2B5EF4-FFF2-40B4-BE49-F238E27FC236}">
                <a16:creationId xmlns:a16="http://schemas.microsoft.com/office/drawing/2014/main" id="{C1762844-7BB5-F7A8-1584-3A8100A2B568}"/>
              </a:ext>
            </a:extLst>
          </p:cNvPr>
          <p:cNvPicPr>
            <a:picLocks noChangeAspect="1"/>
          </p:cNvPicPr>
          <p:nvPr/>
        </p:nvPicPr>
        <p:blipFill>
          <a:blip r:embed="rId2" cstate="print">
            <a:extLst>
              <a:ext uri="{28A0092B-C50C-407E-A947-70E740481C1C}">
                <a14:useLocalDpi xmlns:a14="http://schemas.microsoft.com/office/drawing/2010/main" val="0"/>
              </a:ext>
            </a:extLst>
          </a:blip>
          <a:srcRect l="12778" r="16311"/>
          <a:stretch/>
        </p:blipFill>
        <p:spPr bwMode="auto">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497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5965DE-8AD6-E919-3934-24212514A434}"/>
              </a:ext>
            </a:extLst>
          </p:cNvPr>
          <p:cNvSpPr>
            <a:spLocks noGrp="1"/>
          </p:cNvSpPr>
          <p:nvPr>
            <p:ph type="title"/>
          </p:nvPr>
        </p:nvSpPr>
        <p:spPr>
          <a:xfrm>
            <a:off x="515125" y="1153572"/>
            <a:ext cx="2400300" cy="4461163"/>
          </a:xfrm>
        </p:spPr>
        <p:txBody>
          <a:bodyPr>
            <a:normAutofit/>
          </a:bodyPr>
          <a:lstStyle/>
          <a:p>
            <a:r>
              <a:rPr lang="en-US" sz="3700" b="1">
                <a:solidFill>
                  <a:srgbClr val="FFFFFF"/>
                </a:solidFill>
              </a:rPr>
              <a:t>CURRENT REALITY</a:t>
            </a:r>
            <a:endParaRPr lang="en-NG" sz="3700"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E2C05CD-B4E1-A9AA-C40B-230CE89DB1D8}"/>
              </a:ext>
            </a:extLst>
          </p:cNvPr>
          <p:cNvSpPr>
            <a:spLocks noGrp="1"/>
          </p:cNvSpPr>
          <p:nvPr>
            <p:ph idx="1"/>
          </p:nvPr>
        </p:nvSpPr>
        <p:spPr>
          <a:xfrm>
            <a:off x="3335480" y="319088"/>
            <a:ext cx="5389895" cy="6219824"/>
          </a:xfrm>
        </p:spPr>
        <p:txBody>
          <a:bodyPr anchor="ctr">
            <a:noAutofit/>
          </a:bodyPr>
          <a:lstStyle/>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Let us pause at this moment to reflect on our current reality. Professor </a:t>
            </a:r>
            <a:r>
              <a:rPr lang="en-NG" sz="20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served this nation at a time when government was for the best among us.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Today, we have surrendered the political and social landscape to the worst among us; the least principled, the most unscrupulous, and those devoid of credibility, intellect, and shame.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We have entrusted our collective destiny to them, allowing them to dictate our lives, education, businesses, and international relationships.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Honourable and patriotic citizens have chosen to disassociate themselves from our governments, plagued by widespread corruption and incompetence.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If I may ask, in such a climate, how can we hope to recreate the enduring legacies of visionaries like Awolowo, </a:t>
            </a:r>
            <a:r>
              <a:rPr lang="en-NG" sz="20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Ajasin</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and others?</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8512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2AD72-6529-4670-D0F5-7048337455F9}"/>
              </a:ext>
            </a:extLst>
          </p:cNvPr>
          <p:cNvSpPr>
            <a:spLocks noGrp="1"/>
          </p:cNvSpPr>
          <p:nvPr>
            <p:ph type="title"/>
          </p:nvPr>
        </p:nvSpPr>
        <p:spPr>
          <a:xfrm>
            <a:off x="515125" y="1153572"/>
            <a:ext cx="2400300" cy="4461163"/>
          </a:xfrm>
        </p:spPr>
        <p:txBody>
          <a:bodyPr>
            <a:normAutofit/>
          </a:bodyPr>
          <a:lstStyle/>
          <a:p>
            <a:r>
              <a:rPr lang="en-US" sz="2800" b="1">
                <a:solidFill>
                  <a:srgbClr val="FFFFFF"/>
                </a:solidFill>
              </a:rPr>
              <a:t>THE CHALLENGES</a:t>
            </a:r>
            <a:endParaRPr lang="en-NG" sz="2800"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B5317AB-BBC3-016D-EDCB-6257737A0FF5}"/>
              </a:ext>
            </a:extLst>
          </p:cNvPr>
          <p:cNvSpPr>
            <a:spLocks noGrp="1"/>
          </p:cNvSpPr>
          <p:nvPr>
            <p:ph idx="1"/>
          </p:nvPr>
        </p:nvSpPr>
        <p:spPr>
          <a:xfrm>
            <a:off x="3125454" y="319088"/>
            <a:ext cx="5774706" cy="6340792"/>
          </a:xfrm>
        </p:spPr>
        <p:txBody>
          <a:bodyPr anchor="ctr">
            <a:noAutofit/>
          </a:bodyPr>
          <a:lstStyle/>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At its inception, the UPE programme faced criticism from some quarters, who dismissed it as a series of unrealistic and unattainable promises by the Action Group to the people of the Western Region.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Detractors argued that it reflected a narrow focus on “welfare politics,” relied on imprecise census data, and was being implemented with inadequately prepared teachers.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Concerns were also raised about its “precipitous haste,” “reckless budgeting,” and a perceived “decline in educational standards” (Abernethy, 1969).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However, history has vindicated Professor </a:t>
            </a:r>
            <a:r>
              <a:rPr lang="en-NG" sz="20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and the programme. Many of us here are proud beneficiaries of the scheme.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Today, we recognize the foresight, patriotism, perseverance, and unwavering commitment of its architects. It was a visionary initiative ahead of its time, and both the Western Region and Nigeria must remain eternally grateful that it endured despite intense criticism and opposition.</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755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17EB5-63FE-422D-DC02-F8E4C714D30C}"/>
              </a:ext>
            </a:extLst>
          </p:cNvPr>
          <p:cNvSpPr>
            <a:spLocks noGrp="1"/>
          </p:cNvSpPr>
          <p:nvPr>
            <p:ph type="title"/>
          </p:nvPr>
        </p:nvSpPr>
        <p:spPr>
          <a:xfrm>
            <a:off x="1028699" y="294538"/>
            <a:ext cx="7421963" cy="1033669"/>
          </a:xfrm>
        </p:spPr>
        <p:txBody>
          <a:bodyPr>
            <a:normAutofit/>
          </a:bodyPr>
          <a:lstStyle/>
          <a:p>
            <a:r>
              <a:rPr lang="en-US" sz="3200" b="1">
                <a:solidFill>
                  <a:srgbClr val="FFFFFF"/>
                </a:solidFill>
              </a:rPr>
              <a:t>THE UNIQUENESS OF CHIEF AWOKOYA</a:t>
            </a:r>
            <a:endParaRPr lang="en-NG" sz="3200" b="1">
              <a:solidFill>
                <a:srgbClr val="FFFFFF"/>
              </a:solidFill>
            </a:endParaRPr>
          </a:p>
        </p:txBody>
      </p:sp>
      <p:sp>
        <p:nvSpPr>
          <p:cNvPr id="3" name="Content Placeholder 2">
            <a:extLst>
              <a:ext uri="{FF2B5EF4-FFF2-40B4-BE49-F238E27FC236}">
                <a16:creationId xmlns:a16="http://schemas.microsoft.com/office/drawing/2014/main" id="{EDFA61FB-459C-18FC-B1F5-C139EBAB77D9}"/>
              </a:ext>
            </a:extLst>
          </p:cNvPr>
          <p:cNvSpPr>
            <a:spLocks noGrp="1"/>
          </p:cNvSpPr>
          <p:nvPr>
            <p:ph idx="1"/>
          </p:nvPr>
        </p:nvSpPr>
        <p:spPr>
          <a:xfrm>
            <a:off x="344512" y="1590742"/>
            <a:ext cx="8631848" cy="5267258"/>
          </a:xfrm>
        </p:spPr>
        <p:txBody>
          <a:bodyPr anchor="ctr">
            <a:noAutofit/>
          </a:bodyPr>
          <a:lstStyle/>
          <a:p>
            <a:pPr>
              <a:lnSpc>
                <a:spcPct val="100000"/>
              </a:lnSpc>
              <a:spcBef>
                <a:spcPts val="0"/>
              </a:spcBef>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Professor </a:t>
            </a:r>
            <a:r>
              <a:rPr lang="en-NG" sz="20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had a profound understanding of what the goals of education should be in a country like Nigeria.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While presenting the proposal for the UPE to the House of Assembly on 30 July, 1952, he opined that</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lvl="1">
              <a:lnSpc>
                <a:spcPct val="100000"/>
              </a:lnSpc>
              <a:spcBef>
                <a:spcPts val="0"/>
              </a:spcBef>
            </a:pPr>
            <a:r>
              <a:rPr lang="en-NG" sz="2000" i="1" kern="100" dirty="0">
                <a:effectLst/>
                <a:latin typeface="Times New Roman" panose="02020603050405020304" pitchFamily="18" charset="0"/>
                <a:ea typeface="Aptos" panose="020B0004020202020204" pitchFamily="34" charset="0"/>
                <a:cs typeface="Times New Roman" panose="02020603050405020304" pitchFamily="18" charset="0"/>
              </a:rPr>
              <a:t>"educational development is imperative and urgent. It must be treated as national emergency, second only to war. It must move with the momentum of a revolution". </a:t>
            </a:r>
            <a:endParaRPr lang="en-US" sz="2000" i="1"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He vividly illustrated the nation’s overreliance on imports with his striking observation: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lvl="1" indent="0">
              <a:lnSpc>
                <a:spcPct val="100000"/>
              </a:lnSpc>
              <a:spcBef>
                <a:spcPts val="0"/>
              </a:spcBef>
              <a:buNone/>
            </a:pPr>
            <a:r>
              <a:rPr lang="en-NG" sz="2000" i="1" kern="100" dirty="0">
                <a:effectLst/>
                <a:latin typeface="Times New Roman" panose="02020603050405020304" pitchFamily="18" charset="0"/>
                <a:ea typeface="Aptos" panose="020B0004020202020204" pitchFamily="34" charset="0"/>
                <a:cs typeface="Times New Roman" panose="02020603050405020304" pitchFamily="18" charset="0"/>
              </a:rPr>
              <a:t>"Dead bodies cannot be buried without imported implements."</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He also foresaw the vulnerabilities of Nigeria’s domestic economy, articulating concerns that remain relevant today: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2000" i="1" kern="100" dirty="0">
                <a:effectLst/>
                <a:latin typeface="Times New Roman" panose="02020603050405020304" pitchFamily="18" charset="0"/>
                <a:ea typeface="Aptos" panose="020B0004020202020204" pitchFamily="34" charset="0"/>
                <a:cs typeface="Times New Roman" panose="02020603050405020304" pitchFamily="18" charset="0"/>
              </a:rPr>
              <a:t>"If commercial firms cease to import vehicles into Nigeria today, life will come to a standstill in three months. Tyres and tubes will be irreplaceable, and damaged vehicle parts will reduce us to complete immobility."</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It was with this vision in mind that, in 1952, he sought to align Western Nigeria’s new education system with these essential priorities.</a:t>
            </a:r>
          </a:p>
        </p:txBody>
      </p:sp>
    </p:spTree>
    <p:extLst>
      <p:ext uri="{BB962C8B-B14F-4D97-AF65-F5344CB8AC3E}">
        <p14:creationId xmlns:p14="http://schemas.microsoft.com/office/powerpoint/2010/main" val="133188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E4C03F-F4A7-5970-3936-4EF060AE4E6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C7323-4683-A395-A1CE-25B21A78FE84}"/>
              </a:ext>
            </a:extLst>
          </p:cNvPr>
          <p:cNvSpPr>
            <a:spLocks noGrp="1"/>
          </p:cNvSpPr>
          <p:nvPr>
            <p:ph type="title"/>
          </p:nvPr>
        </p:nvSpPr>
        <p:spPr>
          <a:xfrm>
            <a:off x="350041" y="586855"/>
            <a:ext cx="2401025" cy="3387497"/>
          </a:xfrm>
        </p:spPr>
        <p:txBody>
          <a:bodyPr anchor="b">
            <a:normAutofit/>
          </a:bodyPr>
          <a:lstStyle/>
          <a:p>
            <a:pPr algn="r"/>
            <a:r>
              <a:rPr lang="en-NG" sz="2200" b="1" kern="100">
                <a:solidFill>
                  <a:srgbClr val="FFFFFF"/>
                </a:solidFill>
                <a:latin typeface="Times New Roman" panose="02020603050405020304" pitchFamily="18" charset="0"/>
                <a:ea typeface="Aptos" panose="020B0004020202020204" pitchFamily="34" charset="0"/>
                <a:cs typeface="Times New Roman" panose="02020603050405020304" pitchFamily="18" charset="0"/>
              </a:rPr>
              <a:t>Unnecessary controversy over who should be credited as the true architect of the free education policy in the Western Region.</a:t>
            </a:r>
            <a:endParaRPr lang="en-NG" sz="2200">
              <a:solidFill>
                <a:srgbClr val="FFFFFF"/>
              </a:solidFill>
            </a:endParaRPr>
          </a:p>
        </p:txBody>
      </p:sp>
      <p:sp>
        <p:nvSpPr>
          <p:cNvPr id="3" name="Content Placeholder 2">
            <a:extLst>
              <a:ext uri="{FF2B5EF4-FFF2-40B4-BE49-F238E27FC236}">
                <a16:creationId xmlns:a16="http://schemas.microsoft.com/office/drawing/2014/main" id="{1271B5EA-2662-1024-461D-BCFD3B6571DE}"/>
              </a:ext>
            </a:extLst>
          </p:cNvPr>
          <p:cNvSpPr>
            <a:spLocks noGrp="1"/>
          </p:cNvSpPr>
          <p:nvPr>
            <p:ph idx="1"/>
          </p:nvPr>
        </p:nvSpPr>
        <p:spPr>
          <a:xfrm>
            <a:off x="3101107" y="292078"/>
            <a:ext cx="5875253" cy="6294120"/>
          </a:xfrm>
        </p:spPr>
        <p:txBody>
          <a:bodyPr anchor="ctr">
            <a:noAutofit/>
          </a:bodyPr>
          <a:lstStyle/>
          <a:p>
            <a:pPr>
              <a:spcBef>
                <a:spcPts val="0"/>
              </a:spcBef>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In his book titled "The Political Dilemma of Popular Education: An African Case", David Abernethy (1969) identified five “principal architects” of Western Region education in Nigeria during the 1950s;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Chief Obafemi Awolowo, Chief S.O. </a:t>
            </a:r>
            <a:r>
              <a:rPr lang="en-NG" sz="1800" b="1"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 Rev. S.A. Banjo, Chief Akin Deko, </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and</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 Chief H.O. Davies</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NG" sz="1800" i="1" kern="100" dirty="0">
                <a:effectLst/>
                <a:latin typeface="Times New Roman" panose="02020603050405020304" pitchFamily="18" charset="0"/>
                <a:ea typeface="Aptos" panose="020B0004020202020204" pitchFamily="34" charset="0"/>
                <a:cs typeface="Times New Roman" panose="02020603050405020304" pitchFamily="18" charset="0"/>
              </a:rPr>
              <a:t> “Their collective efforts laid the groundwork for the region's educational expansion and reform during this critical period.</a:t>
            </a:r>
            <a:endParaRPr lang="en-NG"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 collective contributions of these men, including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Michael Adekunle Ajasin</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S. D. </a:t>
            </a:r>
            <a:r>
              <a:rPr lang="en-NG" sz="1800" b="1" kern="100" dirty="0" err="1">
                <a:effectLst/>
                <a:latin typeface="Times New Roman" panose="02020603050405020304" pitchFamily="18" charset="0"/>
                <a:ea typeface="Aptos" panose="020B0004020202020204" pitchFamily="34" charset="0"/>
                <a:cs typeface="Times New Roman" panose="02020603050405020304" pitchFamily="18" charset="0"/>
              </a:rPr>
              <a:t>Onabamiro</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to this transformative initiative are undeniable, even if they can never be fully quantified.</a:t>
            </a:r>
          </a:p>
          <a:p>
            <a:pPr>
              <a:spcBef>
                <a:spcPts val="0"/>
              </a:spcBef>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Ajasin in his autobiography titled “Ajasin. Memoirs and Memories” wrote: </a:t>
            </a:r>
          </a:p>
          <a:p>
            <a:pPr marL="457200">
              <a:spcBef>
                <a:spcPts val="0"/>
              </a:spcBef>
              <a:spcAft>
                <a:spcPts val="800"/>
              </a:spcAft>
              <a:buNone/>
            </a:pPr>
            <a:r>
              <a:rPr lang="en-NG" sz="1800" i="1" kern="100" dirty="0">
                <a:effectLst/>
                <a:latin typeface="Times New Roman" panose="02020603050405020304" pitchFamily="18" charset="0"/>
                <a:ea typeface="Aptos" panose="020B0004020202020204" pitchFamily="34" charset="0"/>
                <a:cs typeface="Times New Roman" panose="02020603050405020304" pitchFamily="18" charset="0"/>
              </a:rPr>
              <a:t>“The provision of free education is not new. As I have just mentioned, free education and medical services were introduced by the Awolowo-led government of Western Region in the 1950s. Specifically, the government introduced Universal Free Primary Education into the region in 1955. This was the first of its type in the history of the country. Incidentally, I was privileged to be the author of the policy paper on the scheme”. </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(Ajasin, 2003, Page 201)</a:t>
            </a:r>
          </a:p>
        </p:txBody>
      </p:sp>
    </p:spTree>
    <p:extLst>
      <p:ext uri="{BB962C8B-B14F-4D97-AF65-F5344CB8AC3E}">
        <p14:creationId xmlns:p14="http://schemas.microsoft.com/office/powerpoint/2010/main" val="295937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BC191E-9C67-9557-75AB-22709CD812D5}"/>
              </a:ext>
            </a:extLst>
          </p:cNvPr>
          <p:cNvSpPr>
            <a:spLocks noGrp="1"/>
          </p:cNvSpPr>
          <p:nvPr>
            <p:ph idx="1"/>
          </p:nvPr>
        </p:nvSpPr>
        <p:spPr>
          <a:xfrm>
            <a:off x="3307080" y="213360"/>
            <a:ext cx="5471160" cy="5982167"/>
          </a:xfrm>
        </p:spPr>
        <p:txBody>
          <a:bodyPr anchor="ctr">
            <a:noAutofit/>
          </a:bodyPr>
          <a:lstStyle/>
          <a:p>
            <a:pPr>
              <a:spcAft>
                <a:spcPts val="800"/>
              </a:spcAft>
              <a:buNone/>
            </a:pP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Chief Michael Adekunle Ajasin was my principal at Owo High School, Owo, and the five years I spent as his student gave me a profound insight into the inner workings of this remarkable man. Beyond the school setting, Chief Ajasin shared a close bond with my family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NG" sz="24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In all these, one thing remains certain, these men were the principal architects of the scheme. Their collective vision and determination laid the foundation for an educational revolution that continues to distinguish the Western Region as a leader in Nigeria’s educational landscape. </a:t>
            </a:r>
            <a:endParaRPr lang="en-NG"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7586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C7F42D-AB94-6DD1-141B-403EFE78C2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A284D7-91C3-A871-C53F-A8998C7C3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B291B531-D45B-0304-7985-399FD41EE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A23B66B-6062-7EDB-BF46-35038A968C9C}"/>
              </a:ext>
            </a:extLst>
          </p:cNvPr>
          <p:cNvSpPr>
            <a:spLocks noGrp="1"/>
          </p:cNvSpPr>
          <p:nvPr>
            <p:ph type="title"/>
          </p:nvPr>
        </p:nvSpPr>
        <p:spPr>
          <a:xfrm>
            <a:off x="515125" y="1153572"/>
            <a:ext cx="2400300" cy="4461163"/>
          </a:xfrm>
        </p:spPr>
        <p:txBody>
          <a:bodyPr>
            <a:normAutofit/>
          </a:bodyPr>
          <a:lstStyle/>
          <a:p>
            <a:r>
              <a:rPr lang="en-US" sz="3400" b="1">
                <a:solidFill>
                  <a:srgbClr val="FFFFFF"/>
                </a:solidFill>
              </a:rPr>
              <a:t>CHIEF OBAFEMI AWOLOWO</a:t>
            </a:r>
            <a:endParaRPr lang="en-NG" sz="3400" b="1">
              <a:solidFill>
                <a:srgbClr val="FFFFFF"/>
              </a:solidFill>
            </a:endParaRPr>
          </a:p>
        </p:txBody>
      </p:sp>
      <p:sp>
        <p:nvSpPr>
          <p:cNvPr id="12" name="Arc 11">
            <a:extLst>
              <a:ext uri="{FF2B5EF4-FFF2-40B4-BE49-F238E27FC236}">
                <a16:creationId xmlns:a16="http://schemas.microsoft.com/office/drawing/2014/main" id="{227271C0-4BF3-F5A0-43DD-80ABFECE6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5ADF6686-442F-58CB-AA1A-C4D7171C46B8}"/>
              </a:ext>
            </a:extLst>
          </p:cNvPr>
          <p:cNvSpPr>
            <a:spLocks noGrp="1"/>
          </p:cNvSpPr>
          <p:nvPr>
            <p:ph idx="1"/>
          </p:nvPr>
        </p:nvSpPr>
        <p:spPr>
          <a:xfrm>
            <a:off x="2915425" y="121920"/>
            <a:ext cx="6060935" cy="6568440"/>
          </a:xfrm>
        </p:spPr>
        <p:txBody>
          <a:bodyPr anchor="ctr">
            <a:noAutofit/>
          </a:bodyPr>
          <a:lstStyle/>
          <a:p>
            <a:pPr>
              <a:spcBef>
                <a:spcPts val="0"/>
              </a:spcBef>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Chief Awolowo’s political opponents in 1954 in the West poured scorn on his advocacy of free and universal education as they did again in 1979 when he ran for president. They argued that nothing good could come out of any scheme that was free, or without a charge. They said it was an Utopian policy.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They accused Awolowo of using the issue of free education to catch votes and they dismissed his policy on education as an election gimmick. Awolowo was quite adept at answering his critics.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At a 1978 press conference he recalled that as far back as September 1943 when the Secretary of State for the Colonies, Colonel Oliver Stanley, visited Nigeria, he, as secretary of the Nigerian Youth Movement (NYM), had given him a memorandum co-signed by Mr. Ernest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Ikoli</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(the NYM chairman) demanding three things: </a:t>
            </a: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a:p>
            <a:pPr marL="800100" lvl="1" indent="-342900">
              <a:spcBef>
                <a:spcPts val="0"/>
              </a:spcBef>
              <a:buFont typeface="+mj-lt"/>
              <a:buAutoNum type="arabicParenR"/>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That the government ought to find the money for free education; </a:t>
            </a: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a:p>
            <a:pPr marL="800100" lvl="1" indent="-342900">
              <a:spcBef>
                <a:spcPts val="0"/>
              </a:spcBef>
              <a:buFont typeface="+mj-lt"/>
              <a:buAutoNum type="arabicParenR"/>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That the government should create 200 annual scholarships for the brightest students in Nigeria to study abroad in all branches of studies - agriculture, industry, commerce, science and arts; </a:t>
            </a: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a:p>
            <a:pPr marL="800100" lvl="1" indent="-342900">
              <a:spcBef>
                <a:spcPts val="0"/>
              </a:spcBef>
              <a:buFont typeface="+mj-lt"/>
              <a:buAutoNum type="arabicParenR"/>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That the government should formulate and carry out plans that within five years, free medical facilities will be made available to all men and women throughout the country. </a:t>
            </a:r>
          </a:p>
        </p:txBody>
      </p:sp>
    </p:spTree>
    <p:extLst>
      <p:ext uri="{BB962C8B-B14F-4D97-AF65-F5344CB8AC3E}">
        <p14:creationId xmlns:p14="http://schemas.microsoft.com/office/powerpoint/2010/main" val="336088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31F0B7-5E33-C7C6-B03F-EA11DE79CC0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DABBB8-B93A-600A-1284-B073D3290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F923A8D2-FFC2-4CF4-1C51-6DC9BF8FA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1">
            <a:extLst>
              <a:ext uri="{FF2B5EF4-FFF2-40B4-BE49-F238E27FC236}">
                <a16:creationId xmlns:a16="http://schemas.microsoft.com/office/drawing/2014/main" id="{4B0A9EDD-3F45-DBAC-35AB-8B47FA4EA122}"/>
              </a:ext>
            </a:extLst>
          </p:cNvPr>
          <p:cNvSpPr>
            <a:spLocks noGrp="1"/>
          </p:cNvSpPr>
          <p:nvPr>
            <p:ph type="title"/>
          </p:nvPr>
        </p:nvSpPr>
        <p:spPr>
          <a:xfrm>
            <a:off x="515125" y="1153572"/>
            <a:ext cx="2400300" cy="4461163"/>
          </a:xfrm>
        </p:spPr>
        <p:txBody>
          <a:bodyPr>
            <a:normAutofit/>
          </a:bodyPr>
          <a:lstStyle/>
          <a:p>
            <a:r>
              <a:rPr lang="en-US" sz="3400" b="1">
                <a:solidFill>
                  <a:srgbClr val="FFFFFF"/>
                </a:solidFill>
              </a:rPr>
              <a:t>CHIEF OBAFEMI AWOLOWO</a:t>
            </a:r>
            <a:endParaRPr lang="en-NG" sz="3400" b="1">
              <a:solidFill>
                <a:srgbClr val="FFFFFF"/>
              </a:solidFill>
            </a:endParaRPr>
          </a:p>
        </p:txBody>
      </p:sp>
      <p:sp>
        <p:nvSpPr>
          <p:cNvPr id="13" name="Arc 12">
            <a:extLst>
              <a:ext uri="{FF2B5EF4-FFF2-40B4-BE49-F238E27FC236}">
                <a16:creationId xmlns:a16="http://schemas.microsoft.com/office/drawing/2014/main" id="{9C7094AE-B3F7-2B57-1192-8D6AC4071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B85784D2-25C2-C287-05C7-81689C592136}"/>
              </a:ext>
            </a:extLst>
          </p:cNvPr>
          <p:cNvSpPr>
            <a:spLocks noGrp="1"/>
          </p:cNvSpPr>
          <p:nvPr>
            <p:ph idx="1"/>
          </p:nvPr>
        </p:nvSpPr>
        <p:spPr>
          <a:xfrm>
            <a:off x="3335481" y="591344"/>
            <a:ext cx="5179868" cy="5585619"/>
          </a:xfrm>
        </p:spPr>
        <p:txBody>
          <a:bodyPr anchor="ctr">
            <a:normAutofit/>
          </a:bodyPr>
          <a:lstStyle/>
          <a:p>
            <a:pPr>
              <a:spcBef>
                <a:spcPts val="600"/>
              </a:spcBef>
              <a:spcAft>
                <a:spcPts val="1200"/>
              </a:spcAft>
            </a:pPr>
            <a:r>
              <a:rPr lang="en-NG" kern="100">
                <a:effectLst/>
                <a:latin typeface="Times New Roman" panose="02020603050405020304" pitchFamily="18" charset="0"/>
                <a:ea typeface="Aptos" panose="020B0004020202020204" pitchFamily="34" charset="0"/>
                <a:cs typeface="Times New Roman" panose="02020603050405020304" pitchFamily="18" charset="0"/>
              </a:rPr>
              <a:t>Chief Awolowo argued that his long advocacy of free and compulsory education predated his participation in partisan politics in 1951 and that it was untrue to associate it with political gimmickry. </a:t>
            </a:r>
            <a:endParaRPr lang="en-US" kern="10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600"/>
              </a:spcBef>
              <a:spcAft>
                <a:spcPts val="1200"/>
              </a:spcAft>
            </a:pPr>
            <a:r>
              <a:rPr lang="en-NG" kern="100">
                <a:effectLst/>
                <a:latin typeface="Times New Roman" panose="02020603050405020304" pitchFamily="18" charset="0"/>
                <a:ea typeface="Aptos" panose="020B0004020202020204" pitchFamily="34" charset="0"/>
                <a:cs typeface="Times New Roman" panose="02020603050405020304" pitchFamily="18" charset="0"/>
              </a:rPr>
              <a:t>In his words, </a:t>
            </a:r>
            <a:endParaRPr lang="en-US" kern="100">
              <a:effectLst/>
              <a:latin typeface="Times New Roman" panose="02020603050405020304" pitchFamily="18" charset="0"/>
              <a:ea typeface="Aptos" panose="020B0004020202020204" pitchFamily="34" charset="0"/>
              <a:cs typeface="Times New Roman" panose="02020603050405020304" pitchFamily="18" charset="0"/>
            </a:endParaRPr>
          </a:p>
          <a:p>
            <a:pPr lvl="1">
              <a:spcBef>
                <a:spcPts val="600"/>
              </a:spcBef>
              <a:spcAft>
                <a:spcPts val="1200"/>
              </a:spcAft>
            </a:pPr>
            <a:r>
              <a:rPr lang="en-NG" i="1" kern="100">
                <a:effectLst/>
                <a:latin typeface="Times New Roman" panose="02020603050405020304" pitchFamily="18" charset="0"/>
                <a:ea typeface="Aptos" panose="020B0004020202020204" pitchFamily="34" charset="0"/>
                <a:cs typeface="Times New Roman" panose="02020603050405020304" pitchFamily="18" charset="0"/>
              </a:rPr>
              <a:t>"The truth is that at all times, whether in government or outside it, I have been an implacable proponent of free education” </a:t>
            </a:r>
            <a:r>
              <a:rPr lang="en-NG" kern="100">
                <a:effectLst/>
                <a:latin typeface="Times New Roman" panose="02020603050405020304" pitchFamily="18" charset="0"/>
                <a:ea typeface="Aptos" panose="020B0004020202020204" pitchFamily="34" charset="0"/>
                <a:cs typeface="Times New Roman" panose="02020603050405020304" pitchFamily="18" charset="0"/>
              </a:rPr>
              <a:t>(</a:t>
            </a:r>
            <a:r>
              <a:rPr lang="en-NG" kern="100" err="1">
                <a:effectLst/>
                <a:latin typeface="Times New Roman" panose="02020603050405020304" pitchFamily="18" charset="0"/>
                <a:ea typeface="Aptos" panose="020B0004020202020204" pitchFamily="34" charset="0"/>
                <a:cs typeface="Times New Roman" panose="02020603050405020304" pitchFamily="18" charset="0"/>
              </a:rPr>
              <a:t>Ogunsanwo</a:t>
            </a:r>
            <a:r>
              <a:rPr lang="en-NG" kern="100">
                <a:effectLst/>
                <a:latin typeface="Times New Roman" panose="02020603050405020304" pitchFamily="18" charset="0"/>
                <a:ea typeface="Aptos" panose="020B0004020202020204" pitchFamily="34" charset="0"/>
                <a:cs typeface="Times New Roman" panose="02020603050405020304" pitchFamily="18" charset="0"/>
              </a:rPr>
              <a:t>, 2009). </a:t>
            </a:r>
          </a:p>
        </p:txBody>
      </p:sp>
    </p:spTree>
    <p:extLst>
      <p:ext uri="{BB962C8B-B14F-4D97-AF65-F5344CB8AC3E}">
        <p14:creationId xmlns:p14="http://schemas.microsoft.com/office/powerpoint/2010/main" val="3144155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C7AA1D-4B86-BBF4-2AA5-E19EBE8B2A85}"/>
              </a:ext>
            </a:extLst>
          </p:cNvPr>
          <p:cNvSpPr>
            <a:spLocks noGrp="1"/>
          </p:cNvSpPr>
          <p:nvPr>
            <p:ph idx="1"/>
          </p:nvPr>
        </p:nvSpPr>
        <p:spPr>
          <a:xfrm>
            <a:off x="3070384" y="10139"/>
            <a:ext cx="5890736" cy="6710701"/>
          </a:xfrm>
        </p:spPr>
        <p:txBody>
          <a:bodyPr anchor="ctr">
            <a:noAutofit/>
          </a:bodyPr>
          <a:lstStyle/>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This collaborative effort mirrors the profound biblical principle expressed by the Apostle Paul in his letter to the Corinthians:</a:t>
            </a:r>
          </a:p>
          <a:p>
            <a:pPr indent="0">
              <a:spcAft>
                <a:spcPts val="800"/>
              </a:spcAft>
              <a:buNone/>
            </a:pPr>
            <a:r>
              <a:rPr lang="en-NG" sz="2000" i="1" kern="100" dirty="0">
                <a:effectLst/>
                <a:latin typeface="Times New Roman" panose="02020603050405020304" pitchFamily="18" charset="0"/>
                <a:ea typeface="Aptos" panose="020B0004020202020204" pitchFamily="34" charset="0"/>
                <a:cs typeface="Times New Roman" panose="02020603050405020304" pitchFamily="18" charset="0"/>
              </a:rPr>
              <a:t>"I planted the seed, Apollos watered it, but God has been making it grow."</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(1 Corinthians 3:6, NIV)</a:t>
            </a:r>
          </a:p>
          <a:p>
            <a:pPr>
              <a:spcAft>
                <a:spcPts val="800"/>
              </a:spcAft>
            </a:pPr>
            <a:r>
              <a:rPr lang="en-NG" sz="20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formulated the final policy, implementation framework and white paper, Ajasin contributed to the policy and grassroots implementation, Samuel Akintola was involved in the legislative processes, Adegoke Adelabu in mobilizing support for the educational initiatives during this period and </a:t>
            </a:r>
            <a:r>
              <a:rPr lang="en-NG" sz="2000" kern="100" dirty="0" err="1">
                <a:effectLst/>
                <a:latin typeface="Times New Roman" panose="02020603050405020304" pitchFamily="18" charset="0"/>
                <a:ea typeface="Aptos" panose="020B0004020202020204" pitchFamily="34" charset="0"/>
                <a:cs typeface="Times New Roman" panose="02020603050405020304" pitchFamily="18" charset="0"/>
              </a:rPr>
              <a:t>Onabamiro</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reinforced the academic and administrative structures that ensured sustainability. Their success underscores a vital lesson; great accomplishments are rarely the work of a single individual. Just as Paul and Apollos demonstrated in their ministry, progress is achieved when different people, bringing diverse skills and expertise, work together in pursuit of a common purpose. It is not about individual recognition but about the larger vision</a:t>
            </a:r>
          </a:p>
        </p:txBody>
      </p:sp>
    </p:spTree>
    <p:extLst>
      <p:ext uri="{BB962C8B-B14F-4D97-AF65-F5344CB8AC3E}">
        <p14:creationId xmlns:p14="http://schemas.microsoft.com/office/powerpoint/2010/main" val="348784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DAA027-AEA3-C70B-663D-3953DDC9AF72}"/>
              </a:ext>
            </a:extLst>
          </p:cNvPr>
          <p:cNvSpPr>
            <a:spLocks noGrp="1"/>
          </p:cNvSpPr>
          <p:nvPr>
            <p:ph idx="1"/>
          </p:nvPr>
        </p:nvSpPr>
        <p:spPr>
          <a:xfrm>
            <a:off x="172256" y="1590741"/>
            <a:ext cx="8799484" cy="5135643"/>
          </a:xfrm>
        </p:spPr>
        <p:txBody>
          <a:bodyPr anchor="ctr">
            <a:noAutofit/>
          </a:bodyPr>
          <a:lstStyle/>
          <a:p>
            <a:pPr>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In the specific case of Professor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the supervisory Minister for the UPE project, it is evident that the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UPE </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scheme would have suffered the same fate, as seen in other regions, if not for his visionary leadership, steadfast commitment, unwavering dedication, and deep expertise in the educational landscape, which ensured its resilience and ultimate success.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For example, the National Council of Nigeria and the Cameroons (NCNC), the ruling party in the Eastern Region at the time, initially criticized the free education programme introduced in the Western Region, particularly the tax measures implemented to finance the initiative. However, the party later reversed its stance when it became evident that the Action Group (AG) was determined to proceed with its Universal Primary Education (UPE) scheme.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In 1953, the Eastern Regional Government announced its plan to introduce a free, universal four-year junior primary. In January 1957, Dr. Nnamdi Azikiwe’s NCNC launched its own free primary education programme, later revised to an eight-year scheme. The programme faced severe challenges, most essential resources, including funding, classrooms, and educational materials, were grossly inadequate.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As a result, the scheme collapsed within two years. The government was ultimately forced to scale it down to cover only the first two years of primary education (Oni, 2008)</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3895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5C62D4-24BC-29B5-D37E-AD956B5C60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7000" r="2" b="2"/>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0014B-45FB-5AEB-5E2C-3130542196CF}"/>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b="1">
                <a:solidFill>
                  <a:schemeClr val="tx1">
                    <a:lumMod val="85000"/>
                    <a:lumOff val="15000"/>
                  </a:schemeClr>
                </a:solidFill>
              </a:rPr>
              <a:t>CHIEFS AWOKOYA, AWOLOWO AND AKINTOLA</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64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ue and white flyer&#10;&#10;AI-generated content may be incorrect.">
            <a:extLst>
              <a:ext uri="{FF2B5EF4-FFF2-40B4-BE49-F238E27FC236}">
                <a16:creationId xmlns:a16="http://schemas.microsoft.com/office/drawing/2014/main" id="{370D490A-D2C5-E4FB-7599-559D5E847A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643018" y="643467"/>
            <a:ext cx="3857963" cy="5571066"/>
          </a:xfrm>
          <a:prstGeom prst="rect">
            <a:avLst/>
          </a:prstGeom>
          <a:noFill/>
        </p:spPr>
      </p:pic>
    </p:spTree>
    <p:extLst>
      <p:ext uri="{BB962C8B-B14F-4D97-AF65-F5344CB8AC3E}">
        <p14:creationId xmlns:p14="http://schemas.microsoft.com/office/powerpoint/2010/main" val="2144249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8F1C4-3258-E3B0-5C0C-CE2917E6F718}"/>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4200" b="1" kern="1200">
                <a:solidFill>
                  <a:srgbClr val="FFFFFF"/>
                </a:solidFill>
                <a:latin typeface="+mj-lt"/>
                <a:ea typeface="+mj-ea"/>
                <a:cs typeface="+mj-cs"/>
              </a:rPr>
              <a:t>UPE CARD REISSUED IN 1964 BY CHIEF S. L. AKINTOLA</a:t>
            </a:r>
          </a:p>
        </p:txBody>
      </p:sp>
      <p:pic>
        <p:nvPicPr>
          <p:cNvPr id="11" name="Picture 10">
            <a:extLst>
              <a:ext uri="{FF2B5EF4-FFF2-40B4-BE49-F238E27FC236}">
                <a16:creationId xmlns:a16="http://schemas.microsoft.com/office/drawing/2014/main" id="{B623D879-6F1F-8891-2E73-431BA2C4121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
                    </a14:imgEffect>
                    <a14:imgEffect>
                      <a14:brightnessContrast bright="23000"/>
                    </a14:imgEffect>
                  </a14:imgLayer>
                </a14:imgProps>
              </a:ext>
            </a:extLst>
          </a:blip>
          <a:stretch>
            <a:fillRect/>
          </a:stretch>
        </p:blipFill>
        <p:spPr>
          <a:xfrm>
            <a:off x="4051488" y="492573"/>
            <a:ext cx="4542914" cy="5880796"/>
          </a:xfrm>
          <a:prstGeom prst="rect">
            <a:avLst/>
          </a:prstGeom>
        </p:spPr>
      </p:pic>
    </p:spTree>
    <p:extLst>
      <p:ext uri="{BB962C8B-B14F-4D97-AF65-F5344CB8AC3E}">
        <p14:creationId xmlns:p14="http://schemas.microsoft.com/office/powerpoint/2010/main" val="1481456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DB057DD-46A1-07B5-52DF-3F68C74AC6B2}"/>
              </a:ext>
            </a:extLst>
          </p:cNvPr>
          <p:cNvSpPr>
            <a:spLocks noGrp="1"/>
          </p:cNvSpPr>
          <p:nvPr>
            <p:ph idx="1"/>
          </p:nvPr>
        </p:nvSpPr>
        <p:spPr>
          <a:xfrm>
            <a:off x="3071771" y="213360"/>
            <a:ext cx="5936456" cy="6485088"/>
          </a:xfrm>
        </p:spPr>
        <p:txBody>
          <a:bodyPr anchor="ctr">
            <a:noAutofit/>
          </a:bodyPr>
          <a:lstStyle/>
          <a:p>
            <a:pPr>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Professor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Awokoya’s</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period in politics was active but brief.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His ministerial career was abruptly cut short in 1956 for reasons that remain unclear. However, it is widely believed that key factors included his strong advocacy for Universal Primary Education (UPE) to be both compulsory and free, as well as the intense rivalry among principal actors seeking recognition as the true architect of the "Awo" UPE schools, which were launched with great fanfare on January 17, 1955 (Krieger, 1987).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Three hundred and ninety-one thousand eight hundred and fifty-nine (391,859) children appeared for registration in primary class 1 in 6,274 schools and the attendance in all classes, altogether, was 811,432.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Four years after the commencement of the free primary education programme, the number of primary schools went up to 6,518 with 1,080,303 pupils.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 government budget on education which was 2.2 million pounds in 1954 was increased to 5.4 million pounds in 1955 (Oni, 2008). In 1956, Chief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was on the Queen’s Honours list and was made a Commander of the British Empire (CBE) for his pioneering work in Education</a:t>
            </a:r>
          </a:p>
        </p:txBody>
      </p:sp>
    </p:spTree>
    <p:extLst>
      <p:ext uri="{BB962C8B-B14F-4D97-AF65-F5344CB8AC3E}">
        <p14:creationId xmlns:p14="http://schemas.microsoft.com/office/powerpoint/2010/main" val="3681148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D36129-5640-D5C0-49A5-8D1F5B9FB09C}"/>
              </a:ext>
            </a:extLst>
          </p:cNvPr>
          <p:cNvSpPr>
            <a:spLocks noGrp="1"/>
          </p:cNvSpPr>
          <p:nvPr>
            <p:ph idx="1"/>
          </p:nvPr>
        </p:nvSpPr>
        <p:spPr>
          <a:xfrm>
            <a:off x="3070384" y="319669"/>
            <a:ext cx="5936456" cy="6198382"/>
          </a:xfrm>
        </p:spPr>
        <p:txBody>
          <a:bodyPr anchor="ctr">
            <a:noAutofit/>
          </a:bodyPr>
          <a:lstStyle/>
          <a:p>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After leaving Ibadan in 1956, Professor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continued to contribute to educational policy at the highest levels.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He served as a senior policymaker in Nigeria’s federal education ministry for some years after independence in 1960, then as a senior UNESCO official for Science and Technology. By 1973, when he retired from UNESCO, he had risen to the post of Deputy Director-General for Science which is the highest non-political post at UNESCO, Paris.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In 1974, he was appointed a Professor of Education at the University of Ife. It was entirely fitting that his final public appointment was as a research professor in the Faculty of Education at Obafemi Awolowo University (then the University of Ife).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While at the University of Ife, Professor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was the President of the Chemical Society of Nigeria (1976-1979); member of the Board of Trustees of the International Foundation for Science, Sweden (1975-1981); head of the Nigerian Delegation to the United Nations Conference on Science and Technology at Vienna (1979) and was a consultant to the United Nations Development Program</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me</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(UNDP), the Economic Commission for African and the Association of African Universities.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6828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C7C79C-7BA5-DF91-98DE-59E636871B21}"/>
              </a:ext>
            </a:extLst>
          </p:cNvPr>
          <p:cNvSpPr>
            <a:spLocks noGrp="1"/>
          </p:cNvSpPr>
          <p:nvPr>
            <p:ph type="title"/>
          </p:nvPr>
        </p:nvSpPr>
        <p:spPr>
          <a:xfrm>
            <a:off x="852297" y="502020"/>
            <a:ext cx="3992787" cy="671460"/>
          </a:xfrm>
        </p:spPr>
        <p:txBody>
          <a:bodyPr anchor="b">
            <a:normAutofit/>
          </a:bodyPr>
          <a:lstStyle/>
          <a:p>
            <a:pPr algn="ctr"/>
            <a:r>
              <a:rPr lang="en-US" sz="3500" b="1" dirty="0"/>
              <a:t>Chief </a:t>
            </a:r>
            <a:r>
              <a:rPr lang="en-US" sz="3500" b="1" dirty="0" err="1"/>
              <a:t>Awokoya</a:t>
            </a:r>
            <a:endParaRPr lang="en-NG" sz="3500" b="1" dirty="0"/>
          </a:p>
        </p:txBody>
      </p:sp>
      <p:sp>
        <p:nvSpPr>
          <p:cNvPr id="3" name="Content Placeholder 2">
            <a:extLst>
              <a:ext uri="{FF2B5EF4-FFF2-40B4-BE49-F238E27FC236}">
                <a16:creationId xmlns:a16="http://schemas.microsoft.com/office/drawing/2014/main" id="{46374E55-C1DC-18B5-37C1-E227D4BA075F}"/>
              </a:ext>
            </a:extLst>
          </p:cNvPr>
          <p:cNvSpPr>
            <a:spLocks noGrp="1"/>
          </p:cNvSpPr>
          <p:nvPr>
            <p:ph idx="1"/>
          </p:nvPr>
        </p:nvSpPr>
        <p:spPr>
          <a:xfrm>
            <a:off x="696875" y="1432630"/>
            <a:ext cx="4267199" cy="4923350"/>
          </a:xfrm>
        </p:spPr>
        <p:txBody>
          <a:bodyPr anchor="t">
            <a:noAutofit/>
          </a:bodyPr>
          <a:lstStyle/>
          <a:p>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Professor </a:t>
            </a:r>
            <a:r>
              <a:rPr lang="en-NG" sz="24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 authored many books and numerous publications. He retired from the University of Ife in 1984.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He passed on to the great beyond on March 15, 1985.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Though the University of Ife (now OAU) was established after his time as Minister, his policies and vision played a significant role in shaping the educational philosophy and direction of the institution.</a:t>
            </a:r>
            <a:endParaRPr lang="en-NG" sz="2400" dirty="0"/>
          </a:p>
          <a:p>
            <a:endParaRPr lang="en-NG" sz="24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E912743-0DDC-A566-DFB7-6249C6315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975" y="1343000"/>
            <a:ext cx="3127897" cy="4203893"/>
          </a:xfrm>
          <a:prstGeom prst="rect">
            <a:avLst/>
          </a:prstGeom>
        </p:spPr>
      </p:pic>
    </p:spTree>
    <p:extLst>
      <p:ext uri="{BB962C8B-B14F-4D97-AF65-F5344CB8AC3E}">
        <p14:creationId xmlns:p14="http://schemas.microsoft.com/office/powerpoint/2010/main" val="43167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56E26A-975C-D94F-4D56-4BE8A68A1ED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522C9-42F1-B3E8-157F-D3ACBA4B49D4}"/>
              </a:ext>
            </a:extLst>
          </p:cNvPr>
          <p:cNvSpPr>
            <a:spLocks noGrp="1"/>
          </p:cNvSpPr>
          <p:nvPr>
            <p:ph type="title"/>
          </p:nvPr>
        </p:nvSpPr>
        <p:spPr>
          <a:xfrm>
            <a:off x="492617" y="962166"/>
            <a:ext cx="2327856" cy="4421876"/>
          </a:xfrm>
        </p:spPr>
        <p:txBody>
          <a:bodyPr anchor="t">
            <a:normAutofit/>
          </a:bodyPr>
          <a:lstStyle/>
          <a:p>
            <a:pPr algn="r"/>
            <a:r>
              <a:rPr lang="en-NG" sz="2700" b="1" kern="100">
                <a:latin typeface="Times New Roman" panose="02020603050405020304" pitchFamily="18" charset="0"/>
                <a:ea typeface="Aptos" panose="020B0004020202020204" pitchFamily="34" charset="0"/>
                <a:cs typeface="Times New Roman" panose="02020603050405020304" pitchFamily="18" charset="0"/>
              </a:rPr>
              <a:t>THE CURRENT SITUATION OF UNIVERSAL BASIC EDUCATION</a:t>
            </a:r>
            <a:br>
              <a:rPr lang="en-NG" sz="2700" kern="100">
                <a:latin typeface="Aptos" panose="020B0004020202020204" pitchFamily="34" charset="0"/>
                <a:ea typeface="Aptos" panose="020B0004020202020204" pitchFamily="34" charset="0"/>
                <a:cs typeface="Times New Roman" panose="02020603050405020304" pitchFamily="18" charset="0"/>
              </a:rPr>
            </a:br>
            <a:endParaRPr lang="en-NG" sz="2700"/>
          </a:p>
        </p:txBody>
      </p:sp>
      <p:sp>
        <p:nvSpPr>
          <p:cNvPr id="3" name="Content Placeholder 2">
            <a:extLst>
              <a:ext uri="{FF2B5EF4-FFF2-40B4-BE49-F238E27FC236}">
                <a16:creationId xmlns:a16="http://schemas.microsoft.com/office/drawing/2014/main" id="{5FB96155-0B04-C9D8-0B62-9E47B04D0D5E}"/>
              </a:ext>
            </a:extLst>
          </p:cNvPr>
          <p:cNvSpPr>
            <a:spLocks noGrp="1"/>
          </p:cNvSpPr>
          <p:nvPr>
            <p:ph idx="1"/>
          </p:nvPr>
        </p:nvSpPr>
        <p:spPr>
          <a:xfrm>
            <a:off x="2820473" y="78246"/>
            <a:ext cx="6140647" cy="6185394"/>
          </a:xfrm>
        </p:spPr>
        <p:txBody>
          <a:bodyPr anchor="t">
            <a:noAutofit/>
          </a:bodyPr>
          <a:lstStyle/>
          <a:p>
            <a:pPr>
              <a:spcBef>
                <a:spcPts val="0"/>
              </a:spcBef>
              <a:spcAft>
                <a:spcPts val="6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The General Olusegun Obasanjo led federal government launched the universal free primary education programme on 6th September 1976, the first time the programme was launched nation wide. The civilian government again launched the Universal Basic Education Programme in September, 1999. Free education is now available to all Nigerian children from primary school to Junior Secondary School. Unfortunately, it has not matched the success of the Awolowo-</a:t>
            </a:r>
            <a:r>
              <a:rPr lang="en-NG" sz="20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model.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buNone/>
            </a:pPr>
            <a:endParaRPr lang="en-NG"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NG" sz="2000" kern="100" dirty="0" err="1">
                <a:effectLst/>
                <a:latin typeface="Times New Roman" panose="02020603050405020304" pitchFamily="18" charset="0"/>
                <a:ea typeface="Aptos" panose="020B0004020202020204" pitchFamily="34" charset="0"/>
                <a:cs typeface="Times New Roman" panose="02020603050405020304" pitchFamily="18" charset="0"/>
              </a:rPr>
              <a:t>Fagbulu</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(2010) aptly captured this decline, stating that:</a:t>
            </a:r>
          </a:p>
          <a:p>
            <a:pPr marL="457200">
              <a:spcBef>
                <a:spcPts val="0"/>
              </a:spcBef>
              <a:spcAft>
                <a:spcPts val="600"/>
              </a:spcAft>
              <a:buNone/>
            </a:pPr>
            <a:r>
              <a:rPr lang="en-NG" sz="2000" i="1" kern="100" dirty="0">
                <a:effectLst/>
                <a:latin typeface="Times New Roman" panose="02020603050405020304" pitchFamily="18" charset="0"/>
                <a:ea typeface="Aptos" panose="020B0004020202020204" pitchFamily="34" charset="0"/>
                <a:cs typeface="Times New Roman" panose="02020603050405020304" pitchFamily="18" charset="0"/>
              </a:rPr>
              <a:t>"Most of the positives that characterized free education in the West in the past are lacking in the ‘Free Education’ of today. Although the values that education is meant to </a:t>
            </a:r>
            <a:r>
              <a:rPr lang="en-NG" sz="2000" i="1" kern="100" dirty="0" err="1">
                <a:effectLst/>
                <a:latin typeface="Times New Roman" panose="02020603050405020304" pitchFamily="18" charset="0"/>
                <a:ea typeface="Aptos" panose="020B0004020202020204" pitchFamily="34" charset="0"/>
                <a:cs typeface="Times New Roman" panose="02020603050405020304" pitchFamily="18" charset="0"/>
              </a:rPr>
              <a:t>instill</a:t>
            </a:r>
            <a:r>
              <a:rPr lang="en-NG" sz="2000" i="1" kern="100" dirty="0">
                <a:effectLst/>
                <a:latin typeface="Times New Roman" panose="02020603050405020304" pitchFamily="18" charset="0"/>
                <a:ea typeface="Aptos" panose="020B0004020202020204" pitchFamily="34" charset="0"/>
                <a:cs typeface="Times New Roman" panose="02020603050405020304" pitchFamily="18" charset="0"/>
              </a:rPr>
              <a:t> are clearly outlined in the National Policy on Education, starting from 1977 and through several reviews, the system has failed to deliver these lofty and laudable outcomes. Many children complete primary school without being able to read or write."</a:t>
            </a:r>
            <a:endParaRPr lang="en-NG"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07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AF4447C-AB94-1111-9C58-EE6DB5E98B51}"/>
              </a:ext>
            </a:extLst>
          </p:cNvPr>
          <p:cNvSpPr>
            <a:spLocks noGrp="1"/>
          </p:cNvSpPr>
          <p:nvPr>
            <p:ph idx="1"/>
          </p:nvPr>
        </p:nvSpPr>
        <p:spPr>
          <a:xfrm>
            <a:off x="3123575" y="319088"/>
            <a:ext cx="5789946" cy="6039803"/>
          </a:xfrm>
        </p:spPr>
        <p:txBody>
          <a:bodyPr anchor="ctr">
            <a:noAutofit/>
          </a:bodyPr>
          <a:lstStyle/>
          <a:p>
            <a:pPr>
              <a:spcBef>
                <a:spcPts val="0"/>
              </a:spcBef>
              <a:spcAft>
                <a:spcPts val="600"/>
              </a:spcAft>
              <a:buNone/>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She further observed that:</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spcBef>
                <a:spcPts val="0"/>
              </a:spcBef>
              <a:spcAft>
                <a:spcPts val="600"/>
              </a:spcAft>
              <a:buNone/>
            </a:pPr>
            <a:r>
              <a:rPr lang="en-NG" sz="1800" i="1" kern="100" dirty="0">
                <a:effectLst/>
                <a:latin typeface="Times New Roman" panose="02020603050405020304" pitchFamily="18" charset="0"/>
                <a:ea typeface="Aptos" panose="020B0004020202020204" pitchFamily="34" charset="0"/>
                <a:cs typeface="Times New Roman" panose="02020603050405020304" pitchFamily="18" charset="0"/>
              </a:rPr>
              <a:t>"In today’s free education system, things have turned upside down. Students in school no longer respect or obey their teachers. Instead, they report them to their parents, who, in turn, ensure that teachers are punished. As a result, teachers no longer take pride in their profession. Few aspire to become teachers, and even teachers themselves do not wish for their children to join the profession. Society no longer esteems teachers; their relevance is mostly recognized during elections when they are called upon to man polling booths.“</a:t>
            </a:r>
            <a:endParaRPr lang="en-US" sz="18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Fagbulu</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concluded that our governments must go back to the drawing board and take a critical look at the society we are in today to find out what our present type of education has contributed to the derailment of education in our lives. It is essential to critically examine the current state of society, with a view to determining how the present education system is contributing to its decline. She identified an urgent need to identify why the system has failed to deliver the intended outcomes for our children and to take sincere, strategic steps to break this cycle and restore the true purpose of education.  </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2973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3D358C-D7DB-2753-2639-D4255B677FA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C4385-9FFE-53B8-47F5-D448353F7A4F}"/>
              </a:ext>
            </a:extLst>
          </p:cNvPr>
          <p:cNvSpPr>
            <a:spLocks noGrp="1"/>
          </p:cNvSpPr>
          <p:nvPr>
            <p:ph type="title"/>
          </p:nvPr>
        </p:nvSpPr>
        <p:spPr>
          <a:xfrm>
            <a:off x="350041" y="586855"/>
            <a:ext cx="2401025" cy="3387497"/>
          </a:xfrm>
        </p:spPr>
        <p:txBody>
          <a:bodyPr anchor="b">
            <a:normAutofit/>
          </a:bodyPr>
          <a:lstStyle/>
          <a:p>
            <a:pPr algn="r"/>
            <a:r>
              <a:rPr lang="en-NG" sz="1900" b="1" kern="100">
                <a:solidFill>
                  <a:srgbClr val="FFFFFF"/>
                </a:solidFill>
                <a:latin typeface="Times New Roman" panose="02020603050405020304" pitchFamily="18" charset="0"/>
                <a:ea typeface="Aptos" panose="020B0004020202020204" pitchFamily="34" charset="0"/>
                <a:cs typeface="Times New Roman" panose="02020603050405020304" pitchFamily="18" charset="0"/>
              </a:rPr>
              <a:t>WHAT EDUCATION FOR WHAT DEVELOPMENT?</a:t>
            </a:r>
            <a:br>
              <a:rPr lang="en-NG" sz="1900" kern="100">
                <a:solidFill>
                  <a:srgbClr val="FFFFFF"/>
                </a:solidFill>
                <a:latin typeface="Aptos" panose="020B0004020202020204" pitchFamily="34" charset="0"/>
                <a:ea typeface="Aptos" panose="020B0004020202020204" pitchFamily="34" charset="0"/>
                <a:cs typeface="Times New Roman" panose="02020603050405020304" pitchFamily="18" charset="0"/>
              </a:rPr>
            </a:br>
            <a:endParaRPr lang="en-NG" sz="1900">
              <a:solidFill>
                <a:srgbClr val="FFFFFF"/>
              </a:solidFill>
            </a:endParaRPr>
          </a:p>
        </p:txBody>
      </p:sp>
      <p:sp>
        <p:nvSpPr>
          <p:cNvPr id="3" name="Content Placeholder 2">
            <a:extLst>
              <a:ext uri="{FF2B5EF4-FFF2-40B4-BE49-F238E27FC236}">
                <a16:creationId xmlns:a16="http://schemas.microsoft.com/office/drawing/2014/main" id="{D5D0A8C8-9F61-BE73-DD30-FED7D88A5AD8}"/>
              </a:ext>
            </a:extLst>
          </p:cNvPr>
          <p:cNvSpPr>
            <a:spLocks noGrp="1"/>
          </p:cNvSpPr>
          <p:nvPr>
            <p:ph idx="1"/>
          </p:nvPr>
        </p:nvSpPr>
        <p:spPr>
          <a:xfrm>
            <a:off x="3120751" y="339947"/>
            <a:ext cx="5905733" cy="6198382"/>
          </a:xfrm>
        </p:spPr>
        <p:txBody>
          <a:bodyPr anchor="ctr">
            <a:noAutofit/>
          </a:bodyPr>
          <a:lstStyle/>
          <a:p>
            <a:pPr>
              <a:spcAft>
                <a:spcPts val="800"/>
              </a:spcAft>
            </a:pPr>
            <a:r>
              <a:rPr lang="en-NG" sz="2000" kern="100">
                <a:effectLst/>
                <a:latin typeface="Times New Roman" panose="02020603050405020304" pitchFamily="18" charset="0"/>
                <a:ea typeface="Aptos" panose="020B0004020202020204" pitchFamily="34" charset="0"/>
                <a:cs typeface="Times New Roman" panose="02020603050405020304" pitchFamily="18" charset="0"/>
              </a:rPr>
              <a:t>This phrase serves as a critical analytical framework used by scholars to examine the relationship between education and development. It challenges the extent to which education systems align with societal development goals, prompting reflection on the type, quality, and purpose of education in addressing specific national and global needs. It also fosters discussions on whether education effectively drives economic growth, technological innovation, social progress, and political stability.</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G" sz="2000" kern="100">
                <a:effectLst/>
                <a:latin typeface="Times New Roman" panose="02020603050405020304" pitchFamily="18" charset="0"/>
                <a:ea typeface="Aptos" panose="020B0004020202020204" pitchFamily="34" charset="0"/>
                <a:cs typeface="Times New Roman" panose="02020603050405020304" pitchFamily="18" charset="0"/>
              </a:rPr>
              <a:t>If Professor Awokoya were alive today and given the opportunity to redesign Nigeria’s educational system, he would undoubtedly critically reassess its purpose and strategically align it more effectively with both national and global development goals. Recognizing that Universal Primary Education (UPE) is no longer as urgent as it was in 1952, he would likely advocate for </a:t>
            </a:r>
            <a:r>
              <a:rPr lang="en-NG" sz="2000" b="1" kern="100">
                <a:effectLst/>
                <a:latin typeface="Times New Roman" panose="02020603050405020304" pitchFamily="18" charset="0"/>
                <a:ea typeface="Aptos" panose="020B0004020202020204" pitchFamily="34" charset="0"/>
                <a:cs typeface="Times New Roman" panose="02020603050405020304" pitchFamily="18" charset="0"/>
              </a:rPr>
              <a:t>Universal Digital Education (UDE)</a:t>
            </a:r>
            <a:r>
              <a:rPr lang="en-NG" sz="2000" kern="100">
                <a:effectLst/>
                <a:latin typeface="Times New Roman" panose="02020603050405020304" pitchFamily="18" charset="0"/>
                <a:ea typeface="Aptos" panose="020B0004020202020204" pitchFamily="34" charset="0"/>
                <a:cs typeface="Times New Roman" panose="02020603050405020304" pitchFamily="18" charset="0"/>
              </a:rPr>
              <a:t>, a transformative approach more critical for equipping Nigerians with the skills needed to thrive in 2025 and beyond.</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5409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095CA3-96DF-AF8E-A3F1-81CEE6CED0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95117-7660-7C93-9AB0-9B657097A966}"/>
              </a:ext>
            </a:extLst>
          </p:cNvPr>
          <p:cNvSpPr>
            <a:spLocks noGrp="1"/>
          </p:cNvSpPr>
          <p:nvPr>
            <p:ph type="title"/>
          </p:nvPr>
        </p:nvSpPr>
        <p:spPr>
          <a:xfrm>
            <a:off x="515125" y="591344"/>
            <a:ext cx="2400300" cy="5585619"/>
          </a:xfrm>
        </p:spPr>
        <p:txBody>
          <a:bodyPr>
            <a:normAutofit/>
          </a:bodyPr>
          <a:lstStyle/>
          <a:p>
            <a:r>
              <a:rPr lang="en-NG" sz="2400" b="1" ker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THE IMPORTANCE OF UNIVERSAL DIGITAL EDUCATION AND LITERACY</a:t>
            </a:r>
            <a:br>
              <a:rPr lang="en-NG" sz="2400" kern="100">
                <a:solidFill>
                  <a:srgbClr val="FFFFFF"/>
                </a:solidFill>
                <a:latin typeface="Aptos" panose="020B0004020202020204" pitchFamily="34" charset="0"/>
                <a:ea typeface="Aptos" panose="020B0004020202020204" pitchFamily="34" charset="0"/>
                <a:cs typeface="Times New Roman" panose="02020603050405020304" pitchFamily="18" charset="0"/>
              </a:rPr>
            </a:br>
            <a:endParaRPr lang="en-NG" sz="2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E573DD-E62A-7B6A-F841-0047A810EA8E}"/>
              </a:ext>
            </a:extLst>
          </p:cNvPr>
          <p:cNvSpPr>
            <a:spLocks noGrp="1"/>
          </p:cNvSpPr>
          <p:nvPr>
            <p:ph idx="1"/>
          </p:nvPr>
        </p:nvSpPr>
        <p:spPr>
          <a:xfrm>
            <a:off x="3143192" y="488957"/>
            <a:ext cx="5774709" cy="6039803"/>
          </a:xfrm>
        </p:spPr>
        <p:txBody>
          <a:bodyPr anchor="ctr">
            <a:noAutofit/>
          </a:bodyPr>
          <a:lstStyle/>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In today’s rapidly evolving digital landscape, nearly every aspect of daily life now requires some level of digital literacy.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Banking services have largely transitioned to online and mobile platforms, necessitating the ability to use internet banking, mobile payment apps, and digital financial transactions.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Land, sea, and air travel rely on online booking systems, e-ticketing, and digital check-ins.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Access to government services, including tax payments, national identity registration, and social welfare programs, increasingly requires online applications and digital verification processes.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Education has embraced digital tools, with e-learning platforms, virtual classrooms, and online research resources becoming essential for students and educators.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Healthcare services are now integrating telemedicine, digital patient records, and online appointment scheduling.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22364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0A667-81C6-28FC-6152-E419C9DC168D}"/>
              </a:ext>
            </a:extLst>
          </p:cNvPr>
          <p:cNvSpPr>
            <a:spLocks noGrp="1"/>
          </p:cNvSpPr>
          <p:nvPr>
            <p:ph type="title"/>
          </p:nvPr>
        </p:nvSpPr>
        <p:spPr>
          <a:xfrm>
            <a:off x="515125" y="591344"/>
            <a:ext cx="2400300" cy="5585619"/>
          </a:xfrm>
        </p:spPr>
        <p:txBody>
          <a:bodyPr>
            <a:normAutofit/>
          </a:bodyPr>
          <a:lstStyle/>
          <a:p>
            <a:r>
              <a:rPr lang="en-US" b="1">
                <a:solidFill>
                  <a:srgbClr val="FFFFFF"/>
                </a:solidFill>
              </a:rPr>
              <a:t>Digital Literacy and Everyday Life</a:t>
            </a:r>
            <a:endParaRPr lang="en-NG"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AEF367-AF9B-CC4C-A0AB-F691FB4DCCED}"/>
              </a:ext>
            </a:extLst>
          </p:cNvPr>
          <p:cNvSpPr>
            <a:spLocks noGrp="1"/>
          </p:cNvSpPr>
          <p:nvPr>
            <p:ph idx="1"/>
          </p:nvPr>
        </p:nvSpPr>
        <p:spPr>
          <a:xfrm>
            <a:off x="3230882" y="319088"/>
            <a:ext cx="5610399" cy="6176963"/>
          </a:xfrm>
        </p:spPr>
        <p:txBody>
          <a:bodyPr anchor="ctr">
            <a:noAutofit/>
          </a:bodyPr>
          <a:lstStyle/>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The job market demands proficiency in using computers, emails, and digital collaboration tools for communication and remote work.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In agriculture, farmers increasingly use digital tools for weather forecasts, market prices, and supply chain management.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Even small-scale businesses benefit from digital marketing, e-commerce, and mobile-based financial services.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Additionally, everyday tasks such as paying utility bills, require digital literacy.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With these critical functions increasingly dependent on digital skills, a universal digital literacy programme is essential to ensure equitable access, economic empowerment, and national development in a rapidly digitizing world.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Without digital literacy, individuals risk being excluded from these critical aspects of daily life. </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1868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5EAB51-49DD-C1C3-BEBF-4BAC913C9A5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FCC45-CDAD-22A1-567C-67E041CB175E}"/>
              </a:ext>
            </a:extLst>
          </p:cNvPr>
          <p:cNvSpPr>
            <a:spLocks noGrp="1"/>
          </p:cNvSpPr>
          <p:nvPr>
            <p:ph type="title"/>
          </p:nvPr>
        </p:nvSpPr>
        <p:spPr>
          <a:xfrm>
            <a:off x="515125" y="591344"/>
            <a:ext cx="2400300" cy="5585619"/>
          </a:xfrm>
        </p:spPr>
        <p:txBody>
          <a:bodyPr>
            <a:normAutofit/>
          </a:bodyPr>
          <a:lstStyle/>
          <a:p>
            <a:r>
              <a:rPr lang="en-NG" sz="2800" b="1" ker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THE PARALLELS BETWEEN THE</a:t>
            </a:r>
            <a:r>
              <a:rPr lang="en-NG" sz="2800" b="1" kern="100">
                <a:solidFill>
                  <a:srgbClr val="FFFFFF"/>
                </a:solidFill>
                <a:latin typeface="Times New Roman" panose="02020603050405020304" pitchFamily="18" charset="0"/>
                <a:ea typeface="Aptos" panose="020B0004020202020204" pitchFamily="34" charset="0"/>
                <a:cs typeface="Times New Roman" panose="02020603050405020304" pitchFamily="18" charset="0"/>
              </a:rPr>
              <a:t> NEED FOR UNIVERSAL PRIMARY EDUCATION AND UNIVERSAL DIGITAL EDUCATION</a:t>
            </a:r>
            <a:endParaRPr lang="en-NG" sz="28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82431F-8D13-EB0B-6D85-3F967114BA4E}"/>
              </a:ext>
            </a:extLst>
          </p:cNvPr>
          <p:cNvSpPr>
            <a:spLocks noGrp="1"/>
          </p:cNvSpPr>
          <p:nvPr>
            <p:ph idx="1"/>
          </p:nvPr>
        </p:nvSpPr>
        <p:spPr>
          <a:xfrm>
            <a:off x="3335481" y="591344"/>
            <a:ext cx="5179868" cy="5585619"/>
          </a:xfrm>
        </p:spPr>
        <p:txBody>
          <a:bodyPr anchor="ctr">
            <a:normAutofit/>
          </a:bodyPr>
          <a:lstStyle/>
          <a:p>
            <a:pPr>
              <a:spcAft>
                <a:spcPts val="800"/>
              </a:spcAft>
            </a:pPr>
            <a:r>
              <a:rPr lang="en-NG" kern="100" dirty="0">
                <a:effectLst/>
                <a:latin typeface="Times New Roman" panose="02020603050405020304" pitchFamily="18" charset="0"/>
                <a:ea typeface="Aptos" panose="020B0004020202020204" pitchFamily="34" charset="0"/>
                <a:cs typeface="Times New Roman" panose="02020603050405020304" pitchFamily="18" charset="0"/>
              </a:rPr>
              <a:t>The need for universal primary education and universal digital education share several parallels, as both are foundational for individual empowerment and societal development.</a:t>
            </a:r>
            <a:r>
              <a:rPr lang="en-NG" b="1" i="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b="1" i="1" kern="10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b="1" i="1" kern="100" dirty="0">
                <a:effectLst/>
                <a:latin typeface="Times New Roman" panose="02020603050405020304" pitchFamily="18" charset="0"/>
                <a:ea typeface="Aptos" panose="020B0004020202020204" pitchFamily="34" charset="0"/>
                <a:cs typeface="Times New Roman" panose="02020603050405020304" pitchFamily="18" charset="0"/>
              </a:rPr>
              <a:t>"The classrooms of the 1950s built the professionals of today, the digital classrooms of today will build the innovators of tomorrow."</a:t>
            </a:r>
            <a:endParaRPr lang="en-NG"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5749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50F3A-F534-0DEE-34FC-BEDA8F791684}"/>
              </a:ext>
            </a:extLst>
          </p:cNvPr>
          <p:cNvSpPr>
            <a:spLocks noGrp="1"/>
          </p:cNvSpPr>
          <p:nvPr>
            <p:ph type="title"/>
          </p:nvPr>
        </p:nvSpPr>
        <p:spPr>
          <a:xfrm>
            <a:off x="350041" y="586855"/>
            <a:ext cx="2401025" cy="3387497"/>
          </a:xfrm>
        </p:spPr>
        <p:txBody>
          <a:bodyPr anchor="b">
            <a:normAutofit/>
          </a:bodyPr>
          <a:lstStyle/>
          <a:p>
            <a:pPr algn="r"/>
            <a:r>
              <a:rPr lang="en-NG" sz="2700" b="1" ker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PROTOCOLS</a:t>
            </a:r>
            <a:endParaRPr lang="en-NG" sz="2700">
              <a:solidFill>
                <a:srgbClr val="FFFFFF"/>
              </a:solidFill>
            </a:endParaRPr>
          </a:p>
        </p:txBody>
      </p:sp>
      <p:sp>
        <p:nvSpPr>
          <p:cNvPr id="3" name="Content Placeholder 2">
            <a:extLst>
              <a:ext uri="{FF2B5EF4-FFF2-40B4-BE49-F238E27FC236}">
                <a16:creationId xmlns:a16="http://schemas.microsoft.com/office/drawing/2014/main" id="{0A2CEA05-554B-EB12-5F32-333B62C0AD80}"/>
              </a:ext>
            </a:extLst>
          </p:cNvPr>
          <p:cNvSpPr>
            <a:spLocks noGrp="1"/>
          </p:cNvSpPr>
          <p:nvPr>
            <p:ph idx="1"/>
          </p:nvPr>
        </p:nvSpPr>
        <p:spPr>
          <a:xfrm>
            <a:off x="3615363" y="207520"/>
            <a:ext cx="4916510" cy="6482840"/>
          </a:xfrm>
        </p:spPr>
        <p:txBody>
          <a:bodyPr anchor="ctr">
            <a:noAutofit/>
          </a:bodyPr>
          <a:lstStyle/>
          <a:p>
            <a:pPr>
              <a:lnSpc>
                <a:spcPct val="100000"/>
              </a:lnSpc>
              <a:spcBef>
                <a:spcPts val="0"/>
              </a:spcBef>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The Chair of this occasion</a:t>
            </a:r>
            <a:r>
              <a:rPr lang="en-US" sz="16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NG" sz="1600" b="1" kern="0" dirty="0">
                <a:effectLst/>
                <a:latin typeface="Times New Roman" panose="02020603050405020304" pitchFamily="18" charset="0"/>
                <a:ea typeface="Times New Roman" panose="02020603050405020304" pitchFamily="18" charset="0"/>
                <a:cs typeface="Times New Roman" panose="02020603050405020304" pitchFamily="18" charset="0"/>
              </a:rPr>
              <a:t>Chief Wole Olanipekun (CFR, SAN)</a:t>
            </a:r>
            <a:endPar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Bef>
                <a:spcPts val="0"/>
              </a:spcBef>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The Guest of Honour, </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Dr. Olutoyin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Okeowo</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The Chair of the Board of Trustees </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Professor A. F.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Ogunye</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600" b="1"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O</a:t>
            </a:r>
            <a:r>
              <a:rPr lang="en-NG" sz="1600" kern="100" dirty="0" err="1">
                <a:effectLst/>
                <a:latin typeface="Times New Roman" panose="02020603050405020304" pitchFamily="18" charset="0"/>
                <a:ea typeface="Aptos" panose="020B0004020202020204" pitchFamily="34" charset="0"/>
                <a:cs typeface="Times New Roman" panose="02020603050405020304" pitchFamily="18" charset="0"/>
              </a:rPr>
              <a:t>ther</a:t>
            </a: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 members </a:t>
            </a:r>
            <a:r>
              <a:rPr lang="en-US" sz="1600" kern="100" dirty="0">
                <a:effectLst/>
                <a:latin typeface="Times New Roman" panose="02020603050405020304" pitchFamily="18" charset="0"/>
                <a:ea typeface="Aptos" panose="020B0004020202020204" pitchFamily="34" charset="0"/>
                <a:cs typeface="Times New Roman" panose="02020603050405020304" pitchFamily="18" charset="0"/>
              </a:rPr>
              <a:t>of the BOT:</a:t>
            </a:r>
          </a:p>
          <a:p>
            <a:pPr lvl="1">
              <a:lnSpc>
                <a:spcPct val="100000"/>
              </a:lnSpc>
              <a:spcBef>
                <a:spcPts val="0"/>
              </a:spcBef>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Chief (</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Dr.</a:t>
            </a: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Sonny Folorunso Kuku (OFR)</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Professor Oluwatoyin Ashiru (OON) </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Dr. Folarin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endParaRPr lang="en-US" sz="1600" b="1" kern="100" dirty="0">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Chief J. O.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Anyigbo</a:t>
            </a:r>
            <a:endParaRPr lang="en-US" sz="1600" b="1" kern="100" dirty="0">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Dr.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Olutayo</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Martins</a:t>
            </a:r>
            <a:endParaRPr lang="en-US" sz="1600" b="1" kern="100" dirty="0">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Miss Simisola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and  </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Dr</a:t>
            </a: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Omolaraeni</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(who is also the Executive Director SOAFSE)</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The Honourees: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Engr. Professor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Ogbemi</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Omatete</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Ms. Funke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Opeke</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and </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lnSpc>
                <a:spcPct val="100000"/>
              </a:lnSpc>
              <a:spcBef>
                <a:spcPts val="0"/>
              </a:spcBef>
            </a:pP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Engr. Austin O. </a:t>
            </a:r>
            <a:r>
              <a:rPr lang="en-NG" sz="1600" b="1" kern="100" dirty="0" err="1">
                <a:effectLst/>
                <a:latin typeface="Times New Roman" panose="02020603050405020304" pitchFamily="18" charset="0"/>
                <a:ea typeface="Aptos" panose="020B0004020202020204" pitchFamily="34" charset="0"/>
                <a:cs typeface="Times New Roman" panose="02020603050405020304" pitchFamily="18" charset="0"/>
              </a:rPr>
              <a:t>Avuru</a:t>
            </a:r>
            <a:r>
              <a:rPr lang="en-NG" sz="1600"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Family members</a:t>
            </a:r>
            <a:endPar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Bef>
                <a:spcPts val="0"/>
              </a:spcBef>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Eminent Scholars here present</a:t>
            </a:r>
            <a:endPar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Bef>
                <a:spcPts val="0"/>
              </a:spcBef>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Scholarship Awardees</a:t>
            </a:r>
            <a:endPar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Bef>
                <a:spcPts val="0"/>
              </a:spcBef>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Friends</a:t>
            </a: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 of the Stephen Oluwole </a:t>
            </a:r>
            <a:r>
              <a:rPr lang="en-NG" sz="16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 Foundation for Science Education</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Esteemed Guests</a:t>
            </a:r>
            <a:endPar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Bef>
                <a:spcPts val="0"/>
              </a:spcBef>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Gentlemen of the press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0000"/>
              </a:lnSpc>
              <a:spcBef>
                <a:spcPts val="0"/>
              </a:spcBef>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Distinguished Ladies and Gentlemen </a:t>
            </a:r>
            <a:endParaRPr lang="en-NG"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82178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8DC454-E878-AA11-8656-8B4BBA972A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0333D-1D97-F5F1-C1B4-775D6068429F}"/>
              </a:ext>
            </a:extLst>
          </p:cNvPr>
          <p:cNvSpPr>
            <a:spLocks noGrp="1"/>
          </p:cNvSpPr>
          <p:nvPr>
            <p:ph type="title"/>
          </p:nvPr>
        </p:nvSpPr>
        <p:spPr>
          <a:xfrm>
            <a:off x="628650" y="365125"/>
            <a:ext cx="7886700" cy="1325563"/>
          </a:xfrm>
        </p:spPr>
        <p:txBody>
          <a:bodyPr>
            <a:normAutofit/>
          </a:bodyPr>
          <a:lstStyle/>
          <a:p>
            <a:r>
              <a:rPr lang="en-NG" sz="2900" b="1" kern="0">
                <a:latin typeface="Times New Roman" panose="02020603050405020304" pitchFamily="18" charset="0"/>
                <a:ea typeface="Times New Roman" panose="02020603050405020304" pitchFamily="18" charset="0"/>
                <a:cs typeface="Times New Roman" panose="02020603050405020304" pitchFamily="18" charset="0"/>
              </a:rPr>
              <a:t>THE PARALLELS BETWEEN THE</a:t>
            </a:r>
            <a:r>
              <a:rPr lang="en-NG" sz="2900" b="1" kern="100">
                <a:latin typeface="Times New Roman" panose="02020603050405020304" pitchFamily="18" charset="0"/>
                <a:ea typeface="Aptos" panose="020B0004020202020204" pitchFamily="34" charset="0"/>
                <a:cs typeface="Times New Roman" panose="02020603050405020304" pitchFamily="18" charset="0"/>
              </a:rPr>
              <a:t> NEED FOR UNIVERSAL PRIMARY EDUCATION AND UNIVERSAL DIGITAL EDUCATION</a:t>
            </a:r>
            <a:endParaRPr lang="en-NG" sz="29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80003E77-6698-13BC-D976-B6B98FD12008}"/>
              </a:ext>
            </a:extLst>
          </p:cNvPr>
          <p:cNvGraphicFramePr>
            <a:graphicFrameLocks noGrp="1"/>
          </p:cNvGraphicFramePr>
          <p:nvPr>
            <p:ph idx="1"/>
            <p:extLst>
              <p:ext uri="{D42A27DB-BD31-4B8C-83A1-F6EECF244321}">
                <p14:modId xmlns:p14="http://schemas.microsoft.com/office/powerpoint/2010/main" val="2041427948"/>
              </p:ext>
            </p:extLst>
          </p:nvPr>
        </p:nvGraphicFramePr>
        <p:xfrm>
          <a:off x="628650" y="2444003"/>
          <a:ext cx="7886701" cy="3517046"/>
        </p:xfrm>
        <a:graphic>
          <a:graphicData uri="http://schemas.openxmlformats.org/drawingml/2006/table">
            <a:tbl>
              <a:tblPr firstRow="1" firstCol="1" bandRow="1">
                <a:tableStyleId>{5C22544A-7EE6-4342-B048-85BDC9FD1C3A}</a:tableStyleId>
              </a:tblPr>
              <a:tblGrid>
                <a:gridCol w="495027">
                  <a:extLst>
                    <a:ext uri="{9D8B030D-6E8A-4147-A177-3AD203B41FA5}">
                      <a16:colId xmlns:a16="http://schemas.microsoft.com/office/drawing/2014/main" val="1867218151"/>
                    </a:ext>
                  </a:extLst>
                </a:gridCol>
                <a:gridCol w="1389364">
                  <a:extLst>
                    <a:ext uri="{9D8B030D-6E8A-4147-A177-3AD203B41FA5}">
                      <a16:colId xmlns:a16="http://schemas.microsoft.com/office/drawing/2014/main" val="632829161"/>
                    </a:ext>
                  </a:extLst>
                </a:gridCol>
                <a:gridCol w="3001155">
                  <a:extLst>
                    <a:ext uri="{9D8B030D-6E8A-4147-A177-3AD203B41FA5}">
                      <a16:colId xmlns:a16="http://schemas.microsoft.com/office/drawing/2014/main" val="4179484198"/>
                    </a:ext>
                  </a:extLst>
                </a:gridCol>
                <a:gridCol w="3001155">
                  <a:extLst>
                    <a:ext uri="{9D8B030D-6E8A-4147-A177-3AD203B41FA5}">
                      <a16:colId xmlns:a16="http://schemas.microsoft.com/office/drawing/2014/main" val="1543348829"/>
                    </a:ext>
                  </a:extLst>
                </a:gridCol>
              </a:tblGrid>
              <a:tr h="200623">
                <a:tc>
                  <a:txBody>
                    <a:bodyPr/>
                    <a:lstStyle/>
                    <a:p>
                      <a:pPr algn="l">
                        <a:lnSpc>
                          <a:spcPct val="107000"/>
                        </a:lnSpc>
                        <a:spcAft>
                          <a:spcPts val="800"/>
                        </a:spcAft>
                        <a:buNone/>
                      </a:pPr>
                      <a:r>
                        <a:rPr lang="en-NG" sz="1000" kern="100">
                          <a:effectLst/>
                        </a:rPr>
                        <a:t>S/NO</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l">
                        <a:lnSpc>
                          <a:spcPct val="107000"/>
                        </a:lnSpc>
                        <a:spcAft>
                          <a:spcPts val="800"/>
                        </a:spcAft>
                        <a:buNone/>
                      </a:pPr>
                      <a:r>
                        <a:rPr lang="en-NG" sz="1000" kern="100">
                          <a:effectLst/>
                        </a:rPr>
                        <a:t>THEME</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l">
                        <a:lnSpc>
                          <a:spcPct val="107000"/>
                        </a:lnSpc>
                        <a:spcAft>
                          <a:spcPts val="800"/>
                        </a:spcAft>
                        <a:buNone/>
                      </a:pPr>
                      <a:r>
                        <a:rPr lang="en-NG" sz="1000" kern="100">
                          <a:effectLst/>
                        </a:rPr>
                        <a:t>UNIVERSAL PRIMARY EDUCATION</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l">
                        <a:lnSpc>
                          <a:spcPct val="107000"/>
                        </a:lnSpc>
                        <a:spcAft>
                          <a:spcPts val="800"/>
                        </a:spcAft>
                        <a:buNone/>
                      </a:pPr>
                      <a:r>
                        <a:rPr lang="en-NG" sz="1000" kern="100">
                          <a:effectLst/>
                        </a:rPr>
                        <a:t>UNIVERSAL DIGITAL EDUCATION</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extLst>
                  <a:ext uri="{0D108BD9-81ED-4DB2-BD59-A6C34878D82A}">
                    <a16:rowId xmlns:a16="http://schemas.microsoft.com/office/drawing/2014/main" val="3600717601"/>
                  </a:ext>
                </a:extLst>
              </a:tr>
              <a:tr h="710048">
                <a:tc>
                  <a:txBody>
                    <a:bodyPr/>
                    <a:lstStyle/>
                    <a:p>
                      <a:pPr algn="l">
                        <a:lnSpc>
                          <a:spcPct val="107000"/>
                        </a:lnSpc>
                        <a:spcAft>
                          <a:spcPts val="800"/>
                        </a:spcAft>
                        <a:buNone/>
                      </a:pPr>
                      <a:r>
                        <a:rPr lang="en-NG" sz="1000" kern="100">
                          <a:effectLst/>
                        </a:rPr>
                        <a:t>1.</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l">
                        <a:lnSpc>
                          <a:spcPct val="107000"/>
                        </a:lnSpc>
                        <a:spcAft>
                          <a:spcPts val="800"/>
                        </a:spcAft>
                        <a:buNone/>
                      </a:pPr>
                      <a:r>
                        <a:rPr lang="en-NG" sz="1000" kern="100" dirty="0">
                          <a:effectLst/>
                        </a:rPr>
                        <a:t>Essential Skills</a:t>
                      </a:r>
                      <a:endParaRPr lang="en-NG"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a:effectLst/>
                        </a:rPr>
                        <a:t>Primary education provides basic literacy, numeracy, and critical thinking-skills necessary for active participation in society and the economy.</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a:effectLst/>
                        </a:rPr>
                        <a:t>Digital education equips individuals with technological literacy, problem-solving, and digital citizenship, essential for thriving in today’s information-driven and interconnected world.</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extLst>
                  <a:ext uri="{0D108BD9-81ED-4DB2-BD59-A6C34878D82A}">
                    <a16:rowId xmlns:a16="http://schemas.microsoft.com/office/drawing/2014/main" val="834093042"/>
                  </a:ext>
                </a:extLst>
              </a:tr>
              <a:tr h="540240">
                <a:tc>
                  <a:txBody>
                    <a:bodyPr/>
                    <a:lstStyle/>
                    <a:p>
                      <a:pPr algn="l">
                        <a:lnSpc>
                          <a:spcPct val="107000"/>
                        </a:lnSpc>
                        <a:spcAft>
                          <a:spcPts val="800"/>
                        </a:spcAft>
                        <a:buNone/>
                      </a:pPr>
                      <a:r>
                        <a:rPr lang="en-NG" sz="1000" kern="100">
                          <a:effectLst/>
                        </a:rPr>
                        <a:t>2.</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l">
                        <a:lnSpc>
                          <a:spcPct val="107000"/>
                        </a:lnSpc>
                        <a:spcAft>
                          <a:spcPts val="800"/>
                        </a:spcAft>
                        <a:buNone/>
                      </a:pPr>
                      <a:r>
                        <a:rPr lang="en-NG" sz="1000" kern="100">
                          <a:effectLst/>
                        </a:rPr>
                        <a:t>Bridging Inequalities</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a:effectLst/>
                        </a:rPr>
                        <a:t>Aims to close gaps in social and economic inequality, giving every child a fair start.</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a:effectLst/>
                        </a:rPr>
                        <a:t>Addresses the digital divide, ensuring that everyone, regardless of location or background, can access opportunities in the digital economy.</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extLst>
                  <a:ext uri="{0D108BD9-81ED-4DB2-BD59-A6C34878D82A}">
                    <a16:rowId xmlns:a16="http://schemas.microsoft.com/office/drawing/2014/main" val="2146371108"/>
                  </a:ext>
                </a:extLst>
              </a:tr>
              <a:tr h="985656">
                <a:tc>
                  <a:txBody>
                    <a:bodyPr/>
                    <a:lstStyle/>
                    <a:p>
                      <a:pPr algn="l">
                        <a:lnSpc>
                          <a:spcPct val="107000"/>
                        </a:lnSpc>
                        <a:spcAft>
                          <a:spcPts val="800"/>
                        </a:spcAft>
                        <a:buNone/>
                      </a:pPr>
                      <a:r>
                        <a:rPr lang="en-NG" sz="1000" kern="100">
                          <a:effectLst/>
                        </a:rPr>
                        <a:t>3.</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l">
                        <a:lnSpc>
                          <a:spcPct val="107000"/>
                        </a:lnSpc>
                        <a:spcAft>
                          <a:spcPts val="800"/>
                        </a:spcAft>
                        <a:buNone/>
                      </a:pPr>
                      <a:r>
                        <a:rPr lang="en-NG" sz="1000" kern="100">
                          <a:effectLst/>
                        </a:rPr>
                        <a:t>Economic and social development</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dirty="0">
                          <a:effectLst/>
                        </a:rPr>
                        <a:t>Key driver of economic growth and innovation. A population with a solid primary education base creates a more productive and adaptable workforce.</a:t>
                      </a:r>
                    </a:p>
                    <a:p>
                      <a:pPr algn="just">
                        <a:lnSpc>
                          <a:spcPct val="107000"/>
                        </a:lnSpc>
                        <a:spcAft>
                          <a:spcPts val="800"/>
                        </a:spcAft>
                        <a:buNone/>
                      </a:pPr>
                      <a:r>
                        <a:rPr lang="en-NG" sz="1000" kern="100" dirty="0">
                          <a:effectLst/>
                        </a:rPr>
                        <a:t> </a:t>
                      </a:r>
                      <a:endParaRPr lang="en-NG"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a:effectLst/>
                        </a:rPr>
                        <a:t>Key driver of economic growth and innovation. A population with digital literacy is increasingly critical for economic competitiveness and fostering innovation in the 21st century.</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extLst>
                  <a:ext uri="{0D108BD9-81ED-4DB2-BD59-A6C34878D82A}">
                    <a16:rowId xmlns:a16="http://schemas.microsoft.com/office/drawing/2014/main" val="1259020653"/>
                  </a:ext>
                </a:extLst>
              </a:tr>
              <a:tr h="710048">
                <a:tc>
                  <a:txBody>
                    <a:bodyPr/>
                    <a:lstStyle/>
                    <a:p>
                      <a:pPr algn="l">
                        <a:lnSpc>
                          <a:spcPct val="107000"/>
                        </a:lnSpc>
                        <a:spcAft>
                          <a:spcPts val="800"/>
                        </a:spcAft>
                        <a:buNone/>
                      </a:pPr>
                      <a:r>
                        <a:rPr lang="en-NG" sz="1000" kern="100">
                          <a:effectLst/>
                        </a:rPr>
                        <a:t>4.</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l">
                        <a:lnSpc>
                          <a:spcPct val="107000"/>
                        </a:lnSpc>
                        <a:spcAft>
                          <a:spcPts val="800"/>
                        </a:spcAft>
                        <a:buNone/>
                      </a:pPr>
                      <a:r>
                        <a:rPr lang="en-NG" sz="1000" kern="100">
                          <a:effectLst/>
                        </a:rPr>
                        <a:t>Global Mandate</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a:effectLst/>
                        </a:rPr>
                        <a:t>Is enshrined in initiatives like the UN’s Sustainable Development Goal 4 (Quality Education).</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a:effectLst/>
                        </a:rPr>
                        <a:t>Growing recognition that digital education is a fundamental right, as digital access and literacy increasingly determine access to information, jobs, and social participation.</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extLst>
                  <a:ext uri="{0D108BD9-81ED-4DB2-BD59-A6C34878D82A}">
                    <a16:rowId xmlns:a16="http://schemas.microsoft.com/office/drawing/2014/main" val="506008345"/>
                  </a:ext>
                </a:extLst>
              </a:tr>
              <a:tr h="370431">
                <a:tc>
                  <a:txBody>
                    <a:bodyPr/>
                    <a:lstStyle/>
                    <a:p>
                      <a:pPr algn="l">
                        <a:lnSpc>
                          <a:spcPct val="107000"/>
                        </a:lnSpc>
                        <a:spcAft>
                          <a:spcPts val="800"/>
                        </a:spcAft>
                        <a:buNone/>
                      </a:pPr>
                      <a:r>
                        <a:rPr lang="en-NG" sz="1000" kern="100">
                          <a:effectLst/>
                        </a:rPr>
                        <a:t>5.</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l">
                        <a:lnSpc>
                          <a:spcPct val="107000"/>
                        </a:lnSpc>
                        <a:spcAft>
                          <a:spcPts val="800"/>
                        </a:spcAft>
                        <a:buNone/>
                      </a:pPr>
                      <a:r>
                        <a:rPr lang="en-NG" sz="1000" kern="100">
                          <a:effectLst/>
                        </a:rPr>
                        <a:t>Lifelong learning</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a:effectLst/>
                        </a:rPr>
                        <a:t>Sets the foundation for continuous learning throughout life.</a:t>
                      </a:r>
                      <a:endParaRPr lang="en-NG" sz="1000" kern="10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tc>
                  <a:txBody>
                    <a:bodyPr/>
                    <a:lstStyle/>
                    <a:p>
                      <a:pPr algn="just">
                        <a:lnSpc>
                          <a:spcPct val="107000"/>
                        </a:lnSpc>
                        <a:spcAft>
                          <a:spcPts val="800"/>
                        </a:spcAft>
                        <a:buNone/>
                      </a:pPr>
                      <a:r>
                        <a:rPr lang="en-NG" sz="1000" kern="100" dirty="0">
                          <a:effectLst/>
                        </a:rPr>
                        <a:t>Is not a one-time achievement but an ongoing necessity as technology evolves.</a:t>
                      </a:r>
                      <a:endParaRPr lang="en-NG"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7402" marR="37402" marT="0" marB="0"/>
                </a:tc>
                <a:extLst>
                  <a:ext uri="{0D108BD9-81ED-4DB2-BD59-A6C34878D82A}">
                    <a16:rowId xmlns:a16="http://schemas.microsoft.com/office/drawing/2014/main" val="1854841953"/>
                  </a:ext>
                </a:extLst>
              </a:tr>
            </a:tbl>
          </a:graphicData>
        </a:graphic>
      </p:graphicFrame>
    </p:spTree>
    <p:extLst>
      <p:ext uri="{BB962C8B-B14F-4D97-AF65-F5344CB8AC3E}">
        <p14:creationId xmlns:p14="http://schemas.microsoft.com/office/powerpoint/2010/main" val="2054336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9B7E3-A6E3-8438-7FDC-D408237D4D0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C1FA4-2809-C667-CB48-9C9F901DCE28}"/>
              </a:ext>
            </a:extLst>
          </p:cNvPr>
          <p:cNvSpPr>
            <a:spLocks noGrp="1"/>
          </p:cNvSpPr>
          <p:nvPr>
            <p:ph type="title"/>
          </p:nvPr>
        </p:nvSpPr>
        <p:spPr>
          <a:xfrm>
            <a:off x="350041" y="586855"/>
            <a:ext cx="2401025" cy="3387497"/>
          </a:xfrm>
        </p:spPr>
        <p:txBody>
          <a:bodyPr anchor="b">
            <a:normAutofit/>
          </a:bodyPr>
          <a:lstStyle/>
          <a:p>
            <a:pPr algn="r"/>
            <a:r>
              <a:rPr lang="en-NG" sz="1900" b="1" ker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THE PARALLELS BETWEEN THE</a:t>
            </a:r>
            <a:r>
              <a:rPr lang="en-NG" sz="1900" b="1" kern="100">
                <a:solidFill>
                  <a:srgbClr val="FFFFFF"/>
                </a:solidFill>
                <a:latin typeface="Times New Roman" panose="02020603050405020304" pitchFamily="18" charset="0"/>
                <a:ea typeface="Aptos" panose="020B0004020202020204" pitchFamily="34" charset="0"/>
                <a:cs typeface="Times New Roman" panose="02020603050405020304" pitchFamily="18" charset="0"/>
              </a:rPr>
              <a:t> NEED FOR UNIVERSAL PRIMARY EDUCATION AND UNIVERSAL DIGITAL EDUCATION</a:t>
            </a:r>
            <a:endParaRPr lang="en-NG" sz="1900">
              <a:solidFill>
                <a:srgbClr val="FFFFFF"/>
              </a:solidFill>
            </a:endParaRPr>
          </a:p>
        </p:txBody>
      </p:sp>
      <p:sp>
        <p:nvSpPr>
          <p:cNvPr id="3" name="Content Placeholder 2">
            <a:extLst>
              <a:ext uri="{FF2B5EF4-FFF2-40B4-BE49-F238E27FC236}">
                <a16:creationId xmlns:a16="http://schemas.microsoft.com/office/drawing/2014/main" id="{16889B42-D05A-675B-02F0-B8E5BA46A0E4}"/>
              </a:ext>
            </a:extLst>
          </p:cNvPr>
          <p:cNvSpPr>
            <a:spLocks noGrp="1"/>
          </p:cNvSpPr>
          <p:nvPr>
            <p:ph idx="1"/>
          </p:nvPr>
        </p:nvSpPr>
        <p:spPr>
          <a:xfrm>
            <a:off x="3101107" y="10139"/>
            <a:ext cx="5875253" cy="6837723"/>
          </a:xfrm>
        </p:spPr>
        <p:txBody>
          <a:bodyPr anchor="ctr">
            <a:noAutofit/>
          </a:bodyPr>
          <a:lstStyle/>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In essence, just as societies have recognized that Universal basic education is non-negotiable for human development, the same logic applies to Universal digital education (or Literacy) in today’s world. Both are about inclusion, opportunity, and preparing individuals to shape and respond to their environment.</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Just as the Free Universal Primary Education (UPE) in Western Nigeria recognized education as a public good and a human right, universal digital education is now seen as equally essential in the 21st century. Where UPE aimed to close the literacy gap, UDE aims to close the digital divide, ensuring that all citizens, regardless of socio-economic status, have access to the internet, digital tools, and the skills to navigate a technology-driven economy. The same sense of urgency that drove the 1950s education reforms applies today: without digital literacy, individuals and nations risk being left behind in the global economy </a:t>
            </a:r>
            <a:r>
              <a:rPr lang="en-NG" sz="2000" kern="0" dirty="0">
                <a:effectLst/>
                <a:latin typeface="Times New Roman" panose="02020603050405020304" pitchFamily="18" charset="0"/>
                <a:ea typeface="Times New Roman" panose="02020603050405020304" pitchFamily="18" charset="0"/>
                <a:cs typeface="Times New Roman" panose="02020603050405020304" pitchFamily="18" charset="0"/>
              </a:rPr>
              <a:t>(Shaw &amp; Glover, 2024</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Putri &amp; Haryanto, 2023; </a:t>
            </a:r>
            <a:r>
              <a:rPr lang="en-NG" sz="2000" kern="0" dirty="0">
                <a:effectLst/>
                <a:latin typeface="Times New Roman" panose="02020603050405020304" pitchFamily="18" charset="0"/>
                <a:ea typeface="Times New Roman" panose="02020603050405020304" pitchFamily="18" charset="0"/>
                <a:cs typeface="Times New Roman" panose="02020603050405020304" pitchFamily="18" charset="0"/>
              </a:rPr>
              <a:t>Ghosh &amp; Ghosh, 2024; Nwokorie &amp; Okafor, 2024; </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Putri &amp; Haryanto, 2023; Rahayu &amp; Lestari, 2023)</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99497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075651-DC03-9E13-2081-7921B200A648}"/>
              </a:ext>
            </a:extLst>
          </p:cNvPr>
          <p:cNvSpPr>
            <a:spLocks noGrp="1"/>
          </p:cNvSpPr>
          <p:nvPr>
            <p:ph idx="1"/>
          </p:nvPr>
        </p:nvSpPr>
        <p:spPr>
          <a:xfrm>
            <a:off x="3070384" y="10140"/>
            <a:ext cx="5951696" cy="6837722"/>
          </a:xfrm>
        </p:spPr>
        <p:txBody>
          <a:bodyPr anchor="ctr">
            <a:noAutofit/>
          </a:bodyPr>
          <a:lstStyle/>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A major challenge of the UPE programme was the sudden surge in enrolment, which overwhelmed existing school infrastructure and teaching capacity, yet the Western Region invested in teacher training and school construction to address this.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Similarly, UDE requires massive investment in digital infrastructure, including broadband access, affordable devices, and digital skills training for teachers and learners.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The UPE of the 1950s and early 1960s laid the groundwork for the rise of a literate middle class and professionals who contributed to Nigeria’s post-independence development.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Universal digital education today promises a similar transformation: creating a tech-savvy workforce capable of innovation, entrepreneurship, and global competitiveness.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The Western Region’s success with UPE was due to strong political commitment, despite economic constraints. Digital education, too, requires that level of visionary leadership. </a:t>
            </a:r>
            <a:endParaRPr lang="en-NG"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96B8663-73C5-5757-3852-CC2A5331469E}"/>
              </a:ext>
            </a:extLst>
          </p:cNvPr>
          <p:cNvSpPr txBox="1"/>
          <p:nvPr/>
        </p:nvSpPr>
        <p:spPr>
          <a:xfrm>
            <a:off x="336908" y="1669423"/>
            <a:ext cx="2354545" cy="2677656"/>
          </a:xfrm>
          <a:prstGeom prst="rect">
            <a:avLst/>
          </a:prstGeom>
          <a:noFill/>
        </p:spPr>
        <p:txBody>
          <a:bodyPr wrap="square" rtlCol="0">
            <a:spAutoFit/>
          </a:bodyPr>
          <a:lstStyle/>
          <a:p>
            <a:pPr algn="ctr"/>
            <a:r>
              <a:rPr lang="en-US" sz="2400" dirty="0">
                <a:solidFill>
                  <a:srgbClr val="C00000"/>
                </a:solidFill>
                <a:highlight>
                  <a:srgbClr val="00FFFF"/>
                </a:highlight>
                <a:latin typeface="Arial Black" panose="020B0A04020102020204" pitchFamily="34" charset="0"/>
              </a:rPr>
              <a:t>UNIVERSAL PRIMARY EDUCATION</a:t>
            </a:r>
          </a:p>
          <a:p>
            <a:pPr algn="ctr"/>
            <a:r>
              <a:rPr lang="en-US" sz="2400" dirty="0">
                <a:solidFill>
                  <a:srgbClr val="FFC000"/>
                </a:solidFill>
                <a:highlight>
                  <a:srgbClr val="00FFFF"/>
                </a:highlight>
                <a:latin typeface="Arial Black" panose="020B0A04020102020204" pitchFamily="34" charset="0"/>
              </a:rPr>
              <a:t> VERSUS  </a:t>
            </a:r>
          </a:p>
          <a:p>
            <a:pPr algn="ctr"/>
            <a:r>
              <a:rPr lang="en-US" sz="2400" dirty="0">
                <a:solidFill>
                  <a:srgbClr val="C00000"/>
                </a:solidFill>
                <a:highlight>
                  <a:srgbClr val="00FFFF"/>
                </a:highlight>
                <a:latin typeface="Arial Black" panose="020B0A04020102020204" pitchFamily="34" charset="0"/>
              </a:rPr>
              <a:t>UNIVERSAL DIGITAL LITERACY</a:t>
            </a:r>
            <a:endParaRPr lang="en-NG" sz="2400" dirty="0">
              <a:solidFill>
                <a:srgbClr val="C00000"/>
              </a:solidFill>
              <a:highlight>
                <a:srgbClr val="00FFFF"/>
              </a:highlight>
              <a:latin typeface="Arial Black" panose="020B0A04020102020204" pitchFamily="34" charset="0"/>
            </a:endParaRPr>
          </a:p>
        </p:txBody>
      </p:sp>
    </p:spTree>
    <p:extLst>
      <p:ext uri="{BB962C8B-B14F-4D97-AF65-F5344CB8AC3E}">
        <p14:creationId xmlns:p14="http://schemas.microsoft.com/office/powerpoint/2010/main" val="3937998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898644-986C-EF64-A914-CD70CB0DE5B4}"/>
              </a:ext>
            </a:extLst>
          </p:cNvPr>
          <p:cNvSpPr>
            <a:spLocks noGrp="1"/>
          </p:cNvSpPr>
          <p:nvPr>
            <p:ph idx="1"/>
          </p:nvPr>
        </p:nvSpPr>
        <p:spPr>
          <a:xfrm>
            <a:off x="3335480" y="121920"/>
            <a:ext cx="5518959" cy="6294120"/>
          </a:xfrm>
        </p:spPr>
        <p:txBody>
          <a:bodyPr anchor="ctr">
            <a:noAutofit/>
          </a:bodyPr>
          <a:lstStyle/>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The UPE programme engaged communities in school development. A similar approach could see governments partnering with tech companies, NGOs, and international organizations to expand digital access. UPE focused on equity and sought to reach rural and underserved populations, a critical lesson for digital education initiatives, which must prioritize marginalized groups to avoid widening social inequalities.</a:t>
            </a:r>
          </a:p>
          <a:p>
            <a:pPr>
              <a:spcAft>
                <a:spcPts val="800"/>
              </a:spcAft>
            </a:pP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The UPE programme of the 1950s in Western Nigeria proved that large-scale educational transformation is possible with the right mix of political commitment, strategic investment, and societal buy-in. Universal digital education, as today’s equivalent, can draw from these lessons to empower a new generation, preparing them not just for literacy, but for the demands of the digital age. The current literacy rate and digital education in the country is illustrated in Tables 1 to 3. </a:t>
            </a:r>
          </a:p>
        </p:txBody>
      </p:sp>
      <p:sp>
        <p:nvSpPr>
          <p:cNvPr id="2" name="TextBox 1">
            <a:extLst>
              <a:ext uri="{FF2B5EF4-FFF2-40B4-BE49-F238E27FC236}">
                <a16:creationId xmlns:a16="http://schemas.microsoft.com/office/drawing/2014/main" id="{993CE74D-18B9-AF6C-EA19-D5D4BF468B38}"/>
              </a:ext>
            </a:extLst>
          </p:cNvPr>
          <p:cNvSpPr txBox="1"/>
          <p:nvPr/>
        </p:nvSpPr>
        <p:spPr>
          <a:xfrm>
            <a:off x="138788" y="1669423"/>
            <a:ext cx="2354545" cy="2677656"/>
          </a:xfrm>
          <a:prstGeom prst="rect">
            <a:avLst/>
          </a:prstGeom>
          <a:noFill/>
        </p:spPr>
        <p:txBody>
          <a:bodyPr wrap="square" rtlCol="0">
            <a:spAutoFit/>
          </a:bodyPr>
          <a:lstStyle/>
          <a:p>
            <a:pPr algn="ctr"/>
            <a:r>
              <a:rPr lang="en-US" sz="2400" dirty="0">
                <a:solidFill>
                  <a:srgbClr val="C00000"/>
                </a:solidFill>
                <a:highlight>
                  <a:srgbClr val="00FFFF"/>
                </a:highlight>
                <a:latin typeface="Arial Black" panose="020B0A04020102020204" pitchFamily="34" charset="0"/>
              </a:rPr>
              <a:t>UNIVERSAL PRIMARY EDUCATION</a:t>
            </a:r>
          </a:p>
          <a:p>
            <a:pPr algn="ctr"/>
            <a:r>
              <a:rPr lang="en-US" sz="2400" dirty="0">
                <a:solidFill>
                  <a:srgbClr val="FFC000"/>
                </a:solidFill>
                <a:highlight>
                  <a:srgbClr val="00FFFF"/>
                </a:highlight>
                <a:latin typeface="Arial Black" panose="020B0A04020102020204" pitchFamily="34" charset="0"/>
              </a:rPr>
              <a:t> VERSUS  </a:t>
            </a:r>
          </a:p>
          <a:p>
            <a:pPr algn="ctr"/>
            <a:r>
              <a:rPr lang="en-US" sz="2400" dirty="0">
                <a:solidFill>
                  <a:srgbClr val="C00000"/>
                </a:solidFill>
                <a:highlight>
                  <a:srgbClr val="00FFFF"/>
                </a:highlight>
                <a:latin typeface="Arial Black" panose="020B0A04020102020204" pitchFamily="34" charset="0"/>
              </a:rPr>
              <a:t>UNIVERSAL DIGITAL LITERACY</a:t>
            </a:r>
            <a:endParaRPr lang="en-NG" sz="2400" dirty="0">
              <a:solidFill>
                <a:srgbClr val="C00000"/>
              </a:solidFill>
              <a:highlight>
                <a:srgbClr val="00FFFF"/>
              </a:highlight>
              <a:latin typeface="Arial Black" panose="020B0A04020102020204" pitchFamily="34" charset="0"/>
            </a:endParaRPr>
          </a:p>
        </p:txBody>
      </p:sp>
    </p:spTree>
    <p:extLst>
      <p:ext uri="{BB962C8B-B14F-4D97-AF65-F5344CB8AC3E}">
        <p14:creationId xmlns:p14="http://schemas.microsoft.com/office/powerpoint/2010/main" val="1077904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3E4916-3C51-B5B9-A86C-125CFEE15A6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6E64F-18AC-C355-F1D9-558A2C716AD5}"/>
              </a:ext>
            </a:extLst>
          </p:cNvPr>
          <p:cNvSpPr>
            <a:spLocks noGrp="1"/>
          </p:cNvSpPr>
          <p:nvPr>
            <p:ph type="title"/>
          </p:nvPr>
        </p:nvSpPr>
        <p:spPr>
          <a:xfrm>
            <a:off x="479160" y="417576"/>
            <a:ext cx="8182230" cy="1249394"/>
          </a:xfrm>
        </p:spPr>
        <p:txBody>
          <a:bodyPr vert="horz" lIns="91440" tIns="45720" rIns="91440" bIns="45720" rtlCol="0" anchor="ctr">
            <a:normAutofit/>
          </a:bodyPr>
          <a:lstStyle/>
          <a:p>
            <a:pPr algn="ctr">
              <a:spcAft>
                <a:spcPts val="800"/>
              </a:spcAft>
            </a:pPr>
            <a:r>
              <a:rPr lang="en-US" sz="4000" b="1" kern="1200">
                <a:solidFill>
                  <a:schemeClr val="tx1"/>
                </a:solidFill>
                <a:effectLst/>
                <a:latin typeface="+mj-lt"/>
                <a:ea typeface="+mj-ea"/>
                <a:cs typeface="+mj-cs"/>
              </a:rPr>
              <a:t>Table 1: Literacy Rates in Nigeria (1991 to 2023)</a:t>
            </a:r>
            <a:endParaRPr lang="en-US" sz="4000" kern="1200">
              <a:solidFill>
                <a:schemeClr val="tx1"/>
              </a:solidFill>
              <a:effectLst/>
              <a:latin typeface="+mj-lt"/>
              <a:ea typeface="+mj-ea"/>
              <a:cs typeface="+mj-cs"/>
            </a:endParaRPr>
          </a:p>
        </p:txBody>
      </p:sp>
      <p:sp>
        <p:nvSpPr>
          <p:cNvPr id="5" name="TextBox 4">
            <a:extLst>
              <a:ext uri="{FF2B5EF4-FFF2-40B4-BE49-F238E27FC236}">
                <a16:creationId xmlns:a16="http://schemas.microsoft.com/office/drawing/2014/main" id="{860B3F45-D905-C1FA-B3CE-7781476379A9}"/>
              </a:ext>
            </a:extLst>
          </p:cNvPr>
          <p:cNvSpPr txBox="1"/>
          <p:nvPr/>
        </p:nvSpPr>
        <p:spPr>
          <a:xfrm>
            <a:off x="479160" y="1809541"/>
            <a:ext cx="8182233" cy="687406"/>
          </a:xfrm>
          <a:prstGeom prst="rect">
            <a:avLst/>
          </a:prstGeom>
        </p:spPr>
        <p:txBody>
          <a:bodyPr vert="horz" lIns="91440" tIns="45720" rIns="91440" bIns="45720" rtlCol="0" anchor="ctr">
            <a:normAutofit/>
          </a:bodyPr>
          <a:lstStyle/>
          <a:p>
            <a:pPr algn="ctr" defTabSz="914400">
              <a:lnSpc>
                <a:spcPct val="90000"/>
              </a:lnSpc>
              <a:spcBef>
                <a:spcPts val="1000"/>
              </a:spcBef>
            </a:pPr>
            <a:r>
              <a:rPr lang="en-US" sz="2000" kern="1200">
                <a:solidFill>
                  <a:schemeClr val="tx1"/>
                </a:solidFill>
                <a:latin typeface="+mn-lt"/>
                <a:ea typeface="+mn-ea"/>
                <a:cs typeface="+mn-cs"/>
              </a:rPr>
              <a:t>Please note that Digital Literacy Data is an estimates based on ICT Integration in Schools </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D08CAA1A-3137-0F1A-E36A-3D42587F4883}"/>
              </a:ext>
            </a:extLst>
          </p:cNvPr>
          <p:cNvGraphicFramePr>
            <a:graphicFrameLocks noGrp="1"/>
          </p:cNvGraphicFramePr>
          <p:nvPr>
            <p:ph idx="1"/>
            <p:extLst>
              <p:ext uri="{D42A27DB-BD31-4B8C-83A1-F6EECF244321}">
                <p14:modId xmlns:p14="http://schemas.microsoft.com/office/powerpoint/2010/main" val="2847956358"/>
              </p:ext>
            </p:extLst>
          </p:nvPr>
        </p:nvGraphicFramePr>
        <p:xfrm>
          <a:off x="240030" y="2685739"/>
          <a:ext cx="8661656" cy="3481825"/>
        </p:xfrm>
        <a:graphic>
          <a:graphicData uri="http://schemas.openxmlformats.org/drawingml/2006/table">
            <a:tbl>
              <a:tblPr firstRow="1" firstCol="1" bandRow="1">
                <a:tableStyleId>{5C22544A-7EE6-4342-B048-85BDC9FD1C3A}</a:tableStyleId>
              </a:tblPr>
              <a:tblGrid>
                <a:gridCol w="1020413">
                  <a:extLst>
                    <a:ext uri="{9D8B030D-6E8A-4147-A177-3AD203B41FA5}">
                      <a16:colId xmlns:a16="http://schemas.microsoft.com/office/drawing/2014/main" val="805337535"/>
                    </a:ext>
                  </a:extLst>
                </a:gridCol>
                <a:gridCol w="1488855">
                  <a:extLst>
                    <a:ext uri="{9D8B030D-6E8A-4147-A177-3AD203B41FA5}">
                      <a16:colId xmlns:a16="http://schemas.microsoft.com/office/drawing/2014/main" val="2903824373"/>
                    </a:ext>
                  </a:extLst>
                </a:gridCol>
                <a:gridCol w="3294895">
                  <a:extLst>
                    <a:ext uri="{9D8B030D-6E8A-4147-A177-3AD203B41FA5}">
                      <a16:colId xmlns:a16="http://schemas.microsoft.com/office/drawing/2014/main" val="1037200542"/>
                    </a:ext>
                  </a:extLst>
                </a:gridCol>
                <a:gridCol w="2857493">
                  <a:extLst>
                    <a:ext uri="{9D8B030D-6E8A-4147-A177-3AD203B41FA5}">
                      <a16:colId xmlns:a16="http://schemas.microsoft.com/office/drawing/2014/main" val="113530322"/>
                    </a:ext>
                  </a:extLst>
                </a:gridCol>
              </a:tblGrid>
              <a:tr h="1093783">
                <a:tc>
                  <a:txBody>
                    <a:bodyPr/>
                    <a:lstStyle/>
                    <a:p>
                      <a:pPr algn="ctr">
                        <a:lnSpc>
                          <a:spcPct val="107000"/>
                        </a:lnSpc>
                        <a:spcAft>
                          <a:spcPts val="800"/>
                        </a:spcAft>
                        <a:buNone/>
                      </a:pPr>
                      <a:r>
                        <a:rPr lang="en-NG" sz="2100" kern="0">
                          <a:effectLst/>
                        </a:rPr>
                        <a:t>Year</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gn="ctr">
                        <a:lnSpc>
                          <a:spcPct val="107000"/>
                        </a:lnSpc>
                        <a:spcAft>
                          <a:spcPts val="800"/>
                        </a:spcAft>
                        <a:buNone/>
                      </a:pPr>
                      <a:r>
                        <a:rPr lang="en-NG" sz="2100" kern="0">
                          <a:effectLst/>
                        </a:rPr>
                        <a:t>Adult Literacy Rate (%)</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gn="ctr">
                        <a:lnSpc>
                          <a:spcPct val="107000"/>
                        </a:lnSpc>
                        <a:spcAft>
                          <a:spcPts val="800"/>
                        </a:spcAft>
                        <a:buNone/>
                      </a:pPr>
                      <a:r>
                        <a:rPr lang="en-NG" sz="2100" kern="0">
                          <a:effectLst/>
                        </a:rPr>
                        <a:t>Youth Literacy Rate (15-24) (%)</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gn="ctr">
                        <a:lnSpc>
                          <a:spcPct val="107000"/>
                        </a:lnSpc>
                        <a:spcAft>
                          <a:spcPts val="800"/>
                        </a:spcAft>
                        <a:buNone/>
                      </a:pPr>
                      <a:r>
                        <a:rPr lang="en-NG" sz="2100" kern="0">
                          <a:effectLst/>
                        </a:rPr>
                        <a:t>Digital Literacy Rate (2023 estimate) (%)</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extLst>
                  <a:ext uri="{0D108BD9-81ED-4DB2-BD59-A6C34878D82A}">
                    <a16:rowId xmlns:a16="http://schemas.microsoft.com/office/drawing/2014/main" val="1961320157"/>
                  </a:ext>
                </a:extLst>
              </a:tr>
              <a:tr h="398007">
                <a:tc>
                  <a:txBody>
                    <a:bodyPr/>
                    <a:lstStyle/>
                    <a:p>
                      <a:pPr>
                        <a:lnSpc>
                          <a:spcPct val="107000"/>
                        </a:lnSpc>
                        <a:spcAft>
                          <a:spcPts val="800"/>
                        </a:spcAft>
                        <a:buNone/>
                      </a:pPr>
                      <a:r>
                        <a:rPr lang="en-NG" sz="2100" kern="0">
                          <a:effectLst/>
                        </a:rPr>
                        <a:t>1991</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57</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65</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extLst>
                  <a:ext uri="{0D108BD9-81ED-4DB2-BD59-A6C34878D82A}">
                    <a16:rowId xmlns:a16="http://schemas.microsoft.com/office/drawing/2014/main" val="1354876799"/>
                  </a:ext>
                </a:extLst>
              </a:tr>
              <a:tr h="398007">
                <a:tc>
                  <a:txBody>
                    <a:bodyPr/>
                    <a:lstStyle/>
                    <a:p>
                      <a:pPr>
                        <a:lnSpc>
                          <a:spcPct val="107000"/>
                        </a:lnSpc>
                        <a:spcAft>
                          <a:spcPts val="800"/>
                        </a:spcAft>
                        <a:buNone/>
                      </a:pPr>
                      <a:r>
                        <a:rPr lang="en-NG" sz="2100" kern="0">
                          <a:effectLst/>
                        </a:rPr>
                        <a:t>2000</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60</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68</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extLst>
                  <a:ext uri="{0D108BD9-81ED-4DB2-BD59-A6C34878D82A}">
                    <a16:rowId xmlns:a16="http://schemas.microsoft.com/office/drawing/2014/main" val="1481714312"/>
                  </a:ext>
                </a:extLst>
              </a:tr>
              <a:tr h="398007">
                <a:tc>
                  <a:txBody>
                    <a:bodyPr/>
                    <a:lstStyle/>
                    <a:p>
                      <a:pPr>
                        <a:lnSpc>
                          <a:spcPct val="107000"/>
                        </a:lnSpc>
                        <a:spcAft>
                          <a:spcPts val="800"/>
                        </a:spcAft>
                        <a:buNone/>
                      </a:pPr>
                      <a:r>
                        <a:rPr lang="en-NG" sz="2100" kern="0">
                          <a:effectLst/>
                        </a:rPr>
                        <a:t>2010</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69</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74</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extLst>
                  <a:ext uri="{0D108BD9-81ED-4DB2-BD59-A6C34878D82A}">
                    <a16:rowId xmlns:a16="http://schemas.microsoft.com/office/drawing/2014/main" val="1269792713"/>
                  </a:ext>
                </a:extLst>
              </a:tr>
              <a:tr h="398007">
                <a:tc>
                  <a:txBody>
                    <a:bodyPr/>
                    <a:lstStyle/>
                    <a:p>
                      <a:pPr>
                        <a:lnSpc>
                          <a:spcPct val="107000"/>
                        </a:lnSpc>
                        <a:spcAft>
                          <a:spcPts val="800"/>
                        </a:spcAft>
                        <a:buNone/>
                      </a:pPr>
                      <a:r>
                        <a:rPr lang="en-NG" sz="2100" kern="0">
                          <a:effectLst/>
                        </a:rPr>
                        <a:t>2015</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73</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78</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23</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extLst>
                  <a:ext uri="{0D108BD9-81ED-4DB2-BD59-A6C34878D82A}">
                    <a16:rowId xmlns:a16="http://schemas.microsoft.com/office/drawing/2014/main" val="1560347872"/>
                  </a:ext>
                </a:extLst>
              </a:tr>
              <a:tr h="398007">
                <a:tc>
                  <a:txBody>
                    <a:bodyPr/>
                    <a:lstStyle/>
                    <a:p>
                      <a:pPr>
                        <a:lnSpc>
                          <a:spcPct val="107000"/>
                        </a:lnSpc>
                        <a:spcAft>
                          <a:spcPts val="800"/>
                        </a:spcAft>
                        <a:buNone/>
                      </a:pPr>
                      <a:r>
                        <a:rPr lang="en-NG" sz="2100" kern="0">
                          <a:effectLst/>
                        </a:rPr>
                        <a:t>2020</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75</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80</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35</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extLst>
                  <a:ext uri="{0D108BD9-81ED-4DB2-BD59-A6C34878D82A}">
                    <a16:rowId xmlns:a16="http://schemas.microsoft.com/office/drawing/2014/main" val="308732589"/>
                  </a:ext>
                </a:extLst>
              </a:tr>
              <a:tr h="398007">
                <a:tc>
                  <a:txBody>
                    <a:bodyPr/>
                    <a:lstStyle/>
                    <a:p>
                      <a:pPr>
                        <a:lnSpc>
                          <a:spcPct val="107000"/>
                        </a:lnSpc>
                        <a:spcAft>
                          <a:spcPts val="800"/>
                        </a:spcAft>
                        <a:buNone/>
                      </a:pPr>
                      <a:r>
                        <a:rPr lang="en-NG" sz="2100" kern="0">
                          <a:effectLst/>
                        </a:rPr>
                        <a:t>2023</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77</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82</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tc>
                  <a:txBody>
                    <a:bodyPr/>
                    <a:lstStyle/>
                    <a:p>
                      <a:pPr>
                        <a:lnSpc>
                          <a:spcPct val="107000"/>
                        </a:lnSpc>
                        <a:spcAft>
                          <a:spcPts val="800"/>
                        </a:spcAft>
                        <a:buNone/>
                      </a:pPr>
                      <a:r>
                        <a:rPr lang="en-NG" sz="2100" kern="0">
                          <a:effectLst/>
                        </a:rPr>
                        <a:t>50 (projected)</a:t>
                      </a:r>
                      <a:endParaRPr lang="en-NG" sz="2000" kern="100">
                        <a:effectLst/>
                        <a:latin typeface="Aptos" panose="020B0004020202020204" pitchFamily="34" charset="0"/>
                        <a:ea typeface="Aptos" panose="020B0004020202020204" pitchFamily="34" charset="0"/>
                        <a:cs typeface="Times New Roman" panose="02020603050405020304" pitchFamily="18" charset="0"/>
                      </a:endParaRPr>
                    </a:p>
                  </a:txBody>
                  <a:tcPr marL="121908" marR="121908" marT="0" marB="0"/>
                </a:tc>
                <a:extLst>
                  <a:ext uri="{0D108BD9-81ED-4DB2-BD59-A6C34878D82A}">
                    <a16:rowId xmlns:a16="http://schemas.microsoft.com/office/drawing/2014/main" val="2857197157"/>
                  </a:ext>
                </a:extLst>
              </a:tr>
            </a:tbl>
          </a:graphicData>
        </a:graphic>
      </p:graphicFrame>
    </p:spTree>
    <p:extLst>
      <p:ext uri="{BB962C8B-B14F-4D97-AF65-F5344CB8AC3E}">
        <p14:creationId xmlns:p14="http://schemas.microsoft.com/office/powerpoint/2010/main" val="2355867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D90476-5F69-E039-A8D8-A725BA9249AA}"/>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01" y="5263483"/>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47DCDE-FE08-25E3-D974-63156897C596}"/>
              </a:ext>
            </a:extLst>
          </p:cNvPr>
          <p:cNvSpPr>
            <a:spLocks noGrp="1"/>
          </p:cNvSpPr>
          <p:nvPr>
            <p:ph type="title"/>
          </p:nvPr>
        </p:nvSpPr>
        <p:spPr>
          <a:xfrm>
            <a:off x="1028699" y="5510253"/>
            <a:ext cx="7421963" cy="1033669"/>
          </a:xfrm>
        </p:spPr>
        <p:txBody>
          <a:bodyPr vert="horz" lIns="91440" tIns="45720" rIns="91440" bIns="45720" rtlCol="0" anchor="ctr">
            <a:normAutofit/>
          </a:bodyPr>
          <a:lstStyle/>
          <a:p>
            <a:r>
              <a:rPr lang="en-US" sz="3200" b="1" kern="1200">
                <a:solidFill>
                  <a:srgbClr val="FFFFFF"/>
                </a:solidFill>
                <a:effectLst/>
                <a:latin typeface="+mj-lt"/>
                <a:ea typeface="+mj-ea"/>
                <a:cs typeface="+mj-cs"/>
              </a:rPr>
              <a:t>Access to Digital Tools and Internet (2020-2023)</a:t>
            </a:r>
            <a:endParaRPr lang="en-US" sz="3200" kern="1200">
              <a:solidFill>
                <a:srgbClr val="FFFFFF"/>
              </a:solidFill>
              <a:latin typeface="+mj-lt"/>
              <a:ea typeface="+mj-ea"/>
              <a:cs typeface="+mj-cs"/>
            </a:endParaRPr>
          </a:p>
        </p:txBody>
      </p:sp>
      <p:sp>
        <p:nvSpPr>
          <p:cNvPr id="7" name="TextBox 6">
            <a:extLst>
              <a:ext uri="{FF2B5EF4-FFF2-40B4-BE49-F238E27FC236}">
                <a16:creationId xmlns:a16="http://schemas.microsoft.com/office/drawing/2014/main" id="{E6437163-E439-2684-43B5-615C748DAB87}"/>
              </a:ext>
            </a:extLst>
          </p:cNvPr>
          <p:cNvSpPr txBox="1"/>
          <p:nvPr/>
        </p:nvSpPr>
        <p:spPr>
          <a:xfrm>
            <a:off x="365760" y="3467147"/>
            <a:ext cx="7757160" cy="1486034"/>
          </a:xfrm>
          <a:prstGeom prst="rect">
            <a:avLst/>
          </a:prstGeom>
        </p:spPr>
        <p:txBody>
          <a:bodyPr vert="horz" lIns="91440" tIns="45720" rIns="91440" bIns="45720" rtlCol="0" anchor="ctr">
            <a:noAutofit/>
          </a:bodyPr>
          <a:lstStyle/>
          <a:p>
            <a:pPr indent="-228600" defTabSz="914400">
              <a:lnSpc>
                <a:spcPct val="90000"/>
              </a:lnSpc>
              <a:spcAft>
                <a:spcPts val="800"/>
              </a:spcAft>
              <a:buFont typeface="Arial" panose="020B0604020202020204" pitchFamily="34" charset="0"/>
              <a:buChar char="•"/>
            </a:pPr>
            <a:r>
              <a:rPr lang="en-US" sz="1600" i="1" dirty="0">
                <a:effectLst/>
              </a:rPr>
              <a:t>Note: These figures reflect growth in digital infrastructure and its integration in education.</a:t>
            </a:r>
            <a:endParaRPr lang="en-US" sz="1600" dirty="0">
              <a:effectLst/>
            </a:endParaRPr>
          </a:p>
          <a:p>
            <a:pPr indent="-228600" defTabSz="914400">
              <a:lnSpc>
                <a:spcPct val="90000"/>
              </a:lnSpc>
              <a:spcAft>
                <a:spcPts val="800"/>
              </a:spcAft>
              <a:buFont typeface="Arial" panose="020B0604020202020204" pitchFamily="34" charset="0"/>
              <a:buChar char="•"/>
            </a:pPr>
            <a:r>
              <a:rPr lang="en-US" sz="1600" dirty="0">
                <a:effectLst/>
              </a:rPr>
              <a:t>This table highlights access to digital tools and the internet, which plays a significant role in Nigeria's transition from basic education to digital literacy. It reflects the adoption of educational technologies, which is particularly relevant when discussing the rise of AI.</a:t>
            </a:r>
          </a:p>
        </p:txBody>
      </p:sp>
      <p:graphicFrame>
        <p:nvGraphicFramePr>
          <p:cNvPr id="6" name="Content Placeholder 5">
            <a:extLst>
              <a:ext uri="{FF2B5EF4-FFF2-40B4-BE49-F238E27FC236}">
                <a16:creationId xmlns:a16="http://schemas.microsoft.com/office/drawing/2014/main" id="{0C97570D-9776-FF7E-A695-41919771269F}"/>
              </a:ext>
            </a:extLst>
          </p:cNvPr>
          <p:cNvGraphicFramePr>
            <a:graphicFrameLocks noGrp="1"/>
          </p:cNvGraphicFramePr>
          <p:nvPr>
            <p:ph idx="1"/>
            <p:extLst>
              <p:ext uri="{D42A27DB-BD31-4B8C-83A1-F6EECF244321}">
                <p14:modId xmlns:p14="http://schemas.microsoft.com/office/powerpoint/2010/main" val="2147754056"/>
              </p:ext>
            </p:extLst>
          </p:nvPr>
        </p:nvGraphicFramePr>
        <p:xfrm>
          <a:off x="1455192" y="793348"/>
          <a:ext cx="6233618" cy="2433721"/>
        </p:xfrm>
        <a:graphic>
          <a:graphicData uri="http://schemas.openxmlformats.org/drawingml/2006/table">
            <a:tbl>
              <a:tblPr firstRow="1" firstCol="1" bandRow="1">
                <a:noFill/>
                <a:tableStyleId>{5C22544A-7EE6-4342-B048-85BDC9FD1C3A}</a:tableStyleId>
              </a:tblPr>
              <a:tblGrid>
                <a:gridCol w="641465">
                  <a:extLst>
                    <a:ext uri="{9D8B030D-6E8A-4147-A177-3AD203B41FA5}">
                      <a16:colId xmlns:a16="http://schemas.microsoft.com/office/drawing/2014/main" val="3660427517"/>
                    </a:ext>
                  </a:extLst>
                </a:gridCol>
                <a:gridCol w="1290108">
                  <a:extLst>
                    <a:ext uri="{9D8B030D-6E8A-4147-A177-3AD203B41FA5}">
                      <a16:colId xmlns:a16="http://schemas.microsoft.com/office/drawing/2014/main" val="3413351293"/>
                    </a:ext>
                  </a:extLst>
                </a:gridCol>
                <a:gridCol w="1329548">
                  <a:extLst>
                    <a:ext uri="{9D8B030D-6E8A-4147-A177-3AD203B41FA5}">
                      <a16:colId xmlns:a16="http://schemas.microsoft.com/office/drawing/2014/main" val="3530718205"/>
                    </a:ext>
                  </a:extLst>
                </a:gridCol>
                <a:gridCol w="1210317">
                  <a:extLst>
                    <a:ext uri="{9D8B030D-6E8A-4147-A177-3AD203B41FA5}">
                      <a16:colId xmlns:a16="http://schemas.microsoft.com/office/drawing/2014/main" val="837910492"/>
                    </a:ext>
                  </a:extLst>
                </a:gridCol>
                <a:gridCol w="1762180">
                  <a:extLst>
                    <a:ext uri="{9D8B030D-6E8A-4147-A177-3AD203B41FA5}">
                      <a16:colId xmlns:a16="http://schemas.microsoft.com/office/drawing/2014/main" val="1528184755"/>
                    </a:ext>
                  </a:extLst>
                </a:gridCol>
              </a:tblGrid>
              <a:tr h="1109005">
                <a:tc>
                  <a:txBody>
                    <a:bodyPr/>
                    <a:lstStyle/>
                    <a:p>
                      <a:pPr algn="ctr">
                        <a:lnSpc>
                          <a:spcPct val="107000"/>
                        </a:lnSpc>
                        <a:spcAft>
                          <a:spcPts val="800"/>
                        </a:spcAft>
                        <a:buNone/>
                      </a:pPr>
                      <a:r>
                        <a:rPr lang="en-NG" sz="1500" b="0" kern="0" cap="none" spc="60">
                          <a:solidFill>
                            <a:schemeClr val="bg1"/>
                          </a:solidFill>
                          <a:effectLst/>
                        </a:rPr>
                        <a:t>Year</a:t>
                      </a:r>
                      <a:endParaRPr lang="en-NG" sz="1500" b="0" kern="100" cap="none" spc="6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nchor="ctr">
                    <a:lnL w="12700" cmpd="sng">
                      <a:noFill/>
                    </a:lnL>
                    <a:lnR w="12700" cmpd="sng">
                      <a:noFill/>
                    </a:lnR>
                    <a:lnT w="19050" cap="flat" cmpd="sng" algn="ctr">
                      <a:noFill/>
                      <a:prstDash val="solid"/>
                    </a:lnT>
                    <a:lnB w="38100" cmpd="sng">
                      <a:noFill/>
                    </a:lnB>
                    <a:solidFill>
                      <a:schemeClr val="accent1"/>
                    </a:solidFill>
                  </a:tcPr>
                </a:tc>
                <a:tc>
                  <a:txBody>
                    <a:bodyPr/>
                    <a:lstStyle/>
                    <a:p>
                      <a:pPr algn="ctr">
                        <a:lnSpc>
                          <a:spcPct val="107000"/>
                        </a:lnSpc>
                        <a:spcAft>
                          <a:spcPts val="800"/>
                        </a:spcAft>
                        <a:buNone/>
                      </a:pPr>
                      <a:r>
                        <a:rPr lang="en-NG" sz="1500" b="0" kern="0" cap="none" spc="60">
                          <a:solidFill>
                            <a:schemeClr val="bg1"/>
                          </a:solidFill>
                          <a:effectLst/>
                        </a:rPr>
                        <a:t>Internet Penetration (%)</a:t>
                      </a:r>
                      <a:endParaRPr lang="en-NG" sz="1500" b="0" kern="100" cap="none" spc="6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nchor="ctr">
                    <a:lnL w="12700" cmpd="sng">
                      <a:noFill/>
                    </a:lnL>
                    <a:lnR w="12700" cmpd="sng">
                      <a:noFill/>
                    </a:lnR>
                    <a:lnT w="19050" cap="flat" cmpd="sng" algn="ctr">
                      <a:noFill/>
                      <a:prstDash val="solid"/>
                    </a:lnT>
                    <a:lnB w="38100" cmpd="sng">
                      <a:noFill/>
                    </a:lnB>
                    <a:solidFill>
                      <a:schemeClr val="accent1"/>
                    </a:solidFill>
                  </a:tcPr>
                </a:tc>
                <a:tc>
                  <a:txBody>
                    <a:bodyPr/>
                    <a:lstStyle/>
                    <a:p>
                      <a:pPr algn="ctr">
                        <a:lnSpc>
                          <a:spcPct val="107000"/>
                        </a:lnSpc>
                        <a:spcAft>
                          <a:spcPts val="800"/>
                        </a:spcAft>
                        <a:buNone/>
                      </a:pPr>
                      <a:r>
                        <a:rPr lang="en-NG" sz="1500" b="0" kern="0" cap="none" spc="60">
                          <a:solidFill>
                            <a:schemeClr val="bg1"/>
                          </a:solidFill>
                          <a:effectLst/>
                        </a:rPr>
                        <a:t>Computer Access in Schools (%)</a:t>
                      </a:r>
                      <a:endParaRPr lang="en-NG" sz="1500" b="0" kern="100" cap="none" spc="6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nchor="ctr">
                    <a:lnL w="12700" cmpd="sng">
                      <a:noFill/>
                    </a:lnL>
                    <a:lnR w="12700" cmpd="sng">
                      <a:noFill/>
                    </a:lnR>
                    <a:lnT w="19050" cap="flat" cmpd="sng" algn="ctr">
                      <a:noFill/>
                      <a:prstDash val="solid"/>
                    </a:lnT>
                    <a:lnB w="38100" cmpd="sng">
                      <a:noFill/>
                    </a:lnB>
                    <a:solidFill>
                      <a:schemeClr val="accent1"/>
                    </a:solidFill>
                  </a:tcPr>
                </a:tc>
                <a:tc>
                  <a:txBody>
                    <a:bodyPr/>
                    <a:lstStyle/>
                    <a:p>
                      <a:pPr algn="ctr">
                        <a:lnSpc>
                          <a:spcPct val="107000"/>
                        </a:lnSpc>
                        <a:spcAft>
                          <a:spcPts val="800"/>
                        </a:spcAft>
                        <a:buNone/>
                      </a:pPr>
                      <a:r>
                        <a:rPr lang="en-NG" sz="1500" b="0" kern="0" cap="none" spc="60">
                          <a:solidFill>
                            <a:schemeClr val="bg1"/>
                          </a:solidFill>
                          <a:effectLst/>
                        </a:rPr>
                        <a:t>Mobile Phone Ownership (%)</a:t>
                      </a:r>
                      <a:endParaRPr lang="en-NG" sz="1500" b="0" kern="100" cap="none" spc="6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nchor="ctr">
                    <a:lnL w="12700" cmpd="sng">
                      <a:noFill/>
                    </a:lnL>
                    <a:lnR w="12700" cmpd="sng">
                      <a:noFill/>
                    </a:lnR>
                    <a:lnT w="19050" cap="flat" cmpd="sng" algn="ctr">
                      <a:noFill/>
                      <a:prstDash val="solid"/>
                    </a:lnT>
                    <a:lnB w="38100" cmpd="sng">
                      <a:noFill/>
                    </a:lnB>
                    <a:solidFill>
                      <a:schemeClr val="accent1"/>
                    </a:solidFill>
                  </a:tcPr>
                </a:tc>
                <a:tc>
                  <a:txBody>
                    <a:bodyPr/>
                    <a:lstStyle/>
                    <a:p>
                      <a:pPr algn="ctr">
                        <a:lnSpc>
                          <a:spcPct val="107000"/>
                        </a:lnSpc>
                        <a:spcAft>
                          <a:spcPts val="800"/>
                        </a:spcAft>
                        <a:buNone/>
                      </a:pPr>
                      <a:r>
                        <a:rPr lang="en-NG" sz="1500" b="0" kern="0" cap="none" spc="60">
                          <a:solidFill>
                            <a:schemeClr val="bg1"/>
                          </a:solidFill>
                          <a:effectLst/>
                        </a:rPr>
                        <a:t>Digital Learning Platforms Usage (%)</a:t>
                      </a:r>
                      <a:endParaRPr lang="en-NG" sz="1500" b="0" kern="100" cap="none" spc="6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711601252"/>
                  </a:ext>
                </a:extLst>
              </a:tr>
              <a:tr h="331179">
                <a:tc>
                  <a:txBody>
                    <a:bodyPr/>
                    <a:lstStyle/>
                    <a:p>
                      <a:pPr>
                        <a:lnSpc>
                          <a:spcPct val="107000"/>
                        </a:lnSpc>
                        <a:spcAft>
                          <a:spcPts val="800"/>
                        </a:spcAft>
                        <a:buNone/>
                      </a:pPr>
                      <a:r>
                        <a:rPr lang="en-NG" sz="1300" b="1" kern="0" cap="none" spc="0">
                          <a:solidFill>
                            <a:schemeClr val="tx1"/>
                          </a:solidFill>
                          <a:effectLst/>
                        </a:rPr>
                        <a:t>2020</a:t>
                      </a:r>
                      <a:endParaRPr lang="en-NG" sz="13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7000"/>
                        </a:lnSpc>
                        <a:spcAft>
                          <a:spcPts val="800"/>
                        </a:spcAft>
                        <a:buNone/>
                      </a:pPr>
                      <a:r>
                        <a:rPr lang="en-NG" sz="1300" kern="0" cap="none" spc="0">
                          <a:solidFill>
                            <a:schemeClr val="tx1"/>
                          </a:solidFill>
                          <a:effectLst/>
                        </a:rPr>
                        <a:t>45</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7000"/>
                        </a:lnSpc>
                        <a:spcAft>
                          <a:spcPts val="800"/>
                        </a:spcAft>
                        <a:buNone/>
                      </a:pPr>
                      <a:r>
                        <a:rPr lang="en-NG" sz="1300" kern="0" cap="none" spc="0">
                          <a:solidFill>
                            <a:schemeClr val="tx1"/>
                          </a:solidFill>
                          <a:effectLst/>
                        </a:rPr>
                        <a:t>60</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7000"/>
                        </a:lnSpc>
                        <a:spcAft>
                          <a:spcPts val="800"/>
                        </a:spcAft>
                        <a:buNone/>
                      </a:pPr>
                      <a:r>
                        <a:rPr lang="en-NG" sz="1300" kern="0" cap="none" spc="0">
                          <a:solidFill>
                            <a:schemeClr val="tx1"/>
                          </a:solidFill>
                          <a:effectLst/>
                        </a:rPr>
                        <a:t>80</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38100" cmpd="sng">
                      <a:noFill/>
                    </a:lnT>
                    <a:lnB w="12700" cap="flat" cmpd="sng" algn="ctr">
                      <a:noFill/>
                      <a:prstDash val="solid"/>
                    </a:lnB>
                    <a:noFill/>
                  </a:tcPr>
                </a:tc>
                <a:tc>
                  <a:txBody>
                    <a:bodyPr/>
                    <a:lstStyle/>
                    <a:p>
                      <a:pPr>
                        <a:lnSpc>
                          <a:spcPct val="107000"/>
                        </a:lnSpc>
                        <a:spcAft>
                          <a:spcPts val="800"/>
                        </a:spcAft>
                        <a:buNone/>
                      </a:pPr>
                      <a:r>
                        <a:rPr lang="en-NG" sz="1300" kern="0" cap="none" spc="0">
                          <a:solidFill>
                            <a:schemeClr val="tx1"/>
                          </a:solidFill>
                          <a:effectLst/>
                        </a:rPr>
                        <a:t>30</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179485666"/>
                  </a:ext>
                </a:extLst>
              </a:tr>
              <a:tr h="331179">
                <a:tc>
                  <a:txBody>
                    <a:bodyPr/>
                    <a:lstStyle/>
                    <a:p>
                      <a:pPr>
                        <a:lnSpc>
                          <a:spcPct val="107000"/>
                        </a:lnSpc>
                        <a:spcAft>
                          <a:spcPts val="800"/>
                        </a:spcAft>
                        <a:buNone/>
                      </a:pPr>
                      <a:r>
                        <a:rPr lang="en-NG" sz="1300" b="1" kern="0" cap="none" spc="0">
                          <a:solidFill>
                            <a:schemeClr val="tx1"/>
                          </a:solidFill>
                          <a:effectLst/>
                        </a:rPr>
                        <a:t>2021</a:t>
                      </a:r>
                      <a:endParaRPr lang="en-NG" sz="13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buNone/>
                      </a:pPr>
                      <a:r>
                        <a:rPr lang="en-NG" sz="1300" kern="0" cap="none" spc="0">
                          <a:solidFill>
                            <a:schemeClr val="tx1"/>
                          </a:solidFill>
                          <a:effectLst/>
                        </a:rPr>
                        <a:t>50</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buNone/>
                      </a:pPr>
                      <a:r>
                        <a:rPr lang="en-NG" sz="1300" kern="0" cap="none" spc="0">
                          <a:solidFill>
                            <a:schemeClr val="tx1"/>
                          </a:solidFill>
                          <a:effectLst/>
                        </a:rPr>
                        <a:t>65</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buNone/>
                      </a:pPr>
                      <a:r>
                        <a:rPr lang="en-NG" sz="1300" kern="0" cap="none" spc="0">
                          <a:solidFill>
                            <a:schemeClr val="tx1"/>
                          </a:solidFill>
                          <a:effectLst/>
                        </a:rPr>
                        <a:t>85</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buNone/>
                      </a:pPr>
                      <a:r>
                        <a:rPr lang="en-NG" sz="1300" kern="0" cap="none" spc="0">
                          <a:solidFill>
                            <a:schemeClr val="tx1"/>
                          </a:solidFill>
                          <a:effectLst/>
                        </a:rPr>
                        <a:t>35</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46160270"/>
                  </a:ext>
                </a:extLst>
              </a:tr>
              <a:tr h="331179">
                <a:tc>
                  <a:txBody>
                    <a:bodyPr/>
                    <a:lstStyle/>
                    <a:p>
                      <a:pPr>
                        <a:lnSpc>
                          <a:spcPct val="107000"/>
                        </a:lnSpc>
                        <a:spcAft>
                          <a:spcPts val="800"/>
                        </a:spcAft>
                        <a:buNone/>
                      </a:pPr>
                      <a:r>
                        <a:rPr lang="en-NG" sz="1300" b="1" kern="0" cap="none" spc="0">
                          <a:solidFill>
                            <a:schemeClr val="tx1"/>
                          </a:solidFill>
                          <a:effectLst/>
                        </a:rPr>
                        <a:t>2022</a:t>
                      </a:r>
                      <a:endParaRPr lang="en-NG" sz="13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7000"/>
                        </a:lnSpc>
                        <a:spcAft>
                          <a:spcPts val="800"/>
                        </a:spcAft>
                        <a:buNone/>
                      </a:pPr>
                      <a:r>
                        <a:rPr lang="en-NG" sz="1300" kern="0" cap="none" spc="0">
                          <a:solidFill>
                            <a:schemeClr val="tx1"/>
                          </a:solidFill>
                          <a:effectLst/>
                        </a:rPr>
                        <a:t>55</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7000"/>
                        </a:lnSpc>
                        <a:spcAft>
                          <a:spcPts val="800"/>
                        </a:spcAft>
                        <a:buNone/>
                      </a:pPr>
                      <a:r>
                        <a:rPr lang="en-NG" sz="1300" kern="0" cap="none" spc="0">
                          <a:solidFill>
                            <a:schemeClr val="tx1"/>
                          </a:solidFill>
                          <a:effectLst/>
                        </a:rPr>
                        <a:t>70</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7000"/>
                        </a:lnSpc>
                        <a:spcAft>
                          <a:spcPts val="800"/>
                        </a:spcAft>
                        <a:buNone/>
                      </a:pPr>
                      <a:r>
                        <a:rPr lang="en-NG" sz="1300" kern="0" cap="none" spc="0">
                          <a:solidFill>
                            <a:schemeClr val="tx1"/>
                          </a:solidFill>
                          <a:effectLst/>
                        </a:rPr>
                        <a:t>90</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nSpc>
                          <a:spcPct val="107000"/>
                        </a:lnSpc>
                        <a:spcAft>
                          <a:spcPts val="800"/>
                        </a:spcAft>
                        <a:buNone/>
                      </a:pPr>
                      <a:r>
                        <a:rPr lang="en-NG" sz="1300" kern="0" cap="none" spc="0">
                          <a:solidFill>
                            <a:schemeClr val="tx1"/>
                          </a:solidFill>
                          <a:effectLst/>
                        </a:rPr>
                        <a:t>40</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63795525"/>
                  </a:ext>
                </a:extLst>
              </a:tr>
              <a:tr h="331179">
                <a:tc>
                  <a:txBody>
                    <a:bodyPr/>
                    <a:lstStyle/>
                    <a:p>
                      <a:pPr>
                        <a:lnSpc>
                          <a:spcPct val="107000"/>
                        </a:lnSpc>
                        <a:spcAft>
                          <a:spcPts val="800"/>
                        </a:spcAft>
                        <a:buNone/>
                      </a:pPr>
                      <a:r>
                        <a:rPr lang="en-NG" sz="1300" b="1" kern="0" cap="none" spc="0">
                          <a:solidFill>
                            <a:schemeClr val="tx1"/>
                          </a:solidFill>
                          <a:effectLst/>
                        </a:rPr>
                        <a:t>2023</a:t>
                      </a:r>
                      <a:endParaRPr lang="en-NG" sz="1300" b="1"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buNone/>
                      </a:pPr>
                      <a:r>
                        <a:rPr lang="en-NG" sz="1300" kern="0" cap="none" spc="0">
                          <a:solidFill>
                            <a:schemeClr val="tx1"/>
                          </a:solidFill>
                          <a:effectLst/>
                        </a:rPr>
                        <a:t>60</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buNone/>
                      </a:pPr>
                      <a:r>
                        <a:rPr lang="en-NG" sz="1300" kern="0" cap="none" spc="0">
                          <a:solidFill>
                            <a:schemeClr val="tx1"/>
                          </a:solidFill>
                          <a:effectLst/>
                        </a:rPr>
                        <a:t>75</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buNone/>
                      </a:pPr>
                      <a:r>
                        <a:rPr lang="en-NG" sz="1300" kern="0" cap="none" spc="0">
                          <a:solidFill>
                            <a:schemeClr val="tx1"/>
                          </a:solidFill>
                          <a:effectLst/>
                        </a:rPr>
                        <a:t>92</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nSpc>
                          <a:spcPct val="107000"/>
                        </a:lnSpc>
                        <a:spcAft>
                          <a:spcPts val="800"/>
                        </a:spcAft>
                        <a:buNone/>
                      </a:pPr>
                      <a:r>
                        <a:rPr lang="en-NG" sz="1300" kern="0" cap="none" spc="0">
                          <a:solidFill>
                            <a:schemeClr val="tx1"/>
                          </a:solidFill>
                          <a:effectLst/>
                        </a:rPr>
                        <a:t>45</a:t>
                      </a:r>
                      <a:endParaRPr lang="en-NG" sz="1300" kern="100" cap="none" spc="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5256" marR="45256" marT="8737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573292401"/>
                  </a:ext>
                </a:extLst>
              </a:tr>
            </a:tbl>
          </a:graphicData>
        </a:graphic>
      </p:graphicFrame>
    </p:spTree>
    <p:extLst>
      <p:ext uri="{BB962C8B-B14F-4D97-AF65-F5344CB8AC3E}">
        <p14:creationId xmlns:p14="http://schemas.microsoft.com/office/powerpoint/2010/main" val="4230043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4649E-89EB-AA9B-3F01-6843636F4EF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6402"/>
            <a:ext cx="9143997"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70175"/>
            <a:ext cx="9138997"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5265546"/>
            <a:ext cx="3057523"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01" y="5263483"/>
            <a:ext cx="9143999"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9E641-7814-994A-1B2C-808164E43EAD}"/>
              </a:ext>
            </a:extLst>
          </p:cNvPr>
          <p:cNvSpPr>
            <a:spLocks noGrp="1"/>
          </p:cNvSpPr>
          <p:nvPr>
            <p:ph type="title"/>
          </p:nvPr>
        </p:nvSpPr>
        <p:spPr>
          <a:xfrm>
            <a:off x="1028699" y="5510253"/>
            <a:ext cx="7421963" cy="1033669"/>
          </a:xfrm>
        </p:spPr>
        <p:txBody>
          <a:bodyPr vert="horz" lIns="91440" tIns="45720" rIns="91440" bIns="45720" rtlCol="0" anchor="ctr">
            <a:normAutofit/>
          </a:bodyPr>
          <a:lstStyle/>
          <a:p>
            <a:r>
              <a:rPr lang="en-US" sz="3200" b="1" kern="1200">
                <a:solidFill>
                  <a:srgbClr val="FFFFFF"/>
                </a:solidFill>
                <a:effectLst/>
                <a:latin typeface="+mj-lt"/>
                <a:ea typeface="+mj-ea"/>
                <a:cs typeface="+mj-cs"/>
              </a:rPr>
              <a:t>Post-Secondary Enrolment and AI Education (2010-2023)</a:t>
            </a:r>
            <a:endParaRPr lang="en-US" sz="3200" kern="1200">
              <a:solidFill>
                <a:srgbClr val="FFFFFF"/>
              </a:solidFill>
              <a:latin typeface="+mj-lt"/>
              <a:ea typeface="+mj-ea"/>
              <a:cs typeface="+mj-cs"/>
            </a:endParaRPr>
          </a:p>
        </p:txBody>
      </p:sp>
      <p:sp>
        <p:nvSpPr>
          <p:cNvPr id="5" name="TextBox 4">
            <a:extLst>
              <a:ext uri="{FF2B5EF4-FFF2-40B4-BE49-F238E27FC236}">
                <a16:creationId xmlns:a16="http://schemas.microsoft.com/office/drawing/2014/main" id="{C8669DFE-D9E3-23FA-86EC-A1E851CBF2A3}"/>
              </a:ext>
            </a:extLst>
          </p:cNvPr>
          <p:cNvSpPr txBox="1"/>
          <p:nvPr/>
        </p:nvSpPr>
        <p:spPr>
          <a:xfrm>
            <a:off x="1455192" y="3833199"/>
            <a:ext cx="6249619" cy="1119982"/>
          </a:xfrm>
          <a:prstGeom prst="rect">
            <a:avLst/>
          </a:prstGeom>
        </p:spPr>
        <p:txBody>
          <a:bodyPr vert="horz" lIns="91440" tIns="45720" rIns="91440" bIns="45720" rtlCol="0" anchor="ctr">
            <a:normAutofit/>
          </a:bodyPr>
          <a:lstStyle/>
          <a:p>
            <a:pPr indent="-228600" defTabSz="914400">
              <a:lnSpc>
                <a:spcPct val="90000"/>
              </a:lnSpc>
              <a:spcAft>
                <a:spcPts val="800"/>
              </a:spcAft>
              <a:buFont typeface="Arial" panose="020B0604020202020204" pitchFamily="34" charset="0"/>
              <a:buChar char="•"/>
            </a:pPr>
            <a:r>
              <a:rPr lang="en-US" sz="1100" b="1">
                <a:effectLst/>
              </a:rPr>
              <a:t>Note:</a:t>
            </a:r>
            <a:r>
              <a:rPr lang="en-US" sz="1100">
                <a:effectLst/>
              </a:rPr>
              <a:t> STEM includes fields like engineering, computer science, and technology-based courses.</a:t>
            </a:r>
          </a:p>
          <a:p>
            <a:pPr indent="-228600" defTabSz="914400">
              <a:lnSpc>
                <a:spcPct val="90000"/>
              </a:lnSpc>
              <a:spcAft>
                <a:spcPts val="800"/>
              </a:spcAft>
              <a:buFont typeface="Arial" panose="020B0604020202020204" pitchFamily="34" charset="0"/>
              <a:buChar char="•"/>
            </a:pPr>
            <a:r>
              <a:rPr lang="en-US" sz="1100">
                <a:effectLst/>
              </a:rPr>
              <a:t> </a:t>
            </a:r>
          </a:p>
          <a:p>
            <a:pPr indent="-228600" defTabSz="914400">
              <a:lnSpc>
                <a:spcPct val="90000"/>
              </a:lnSpc>
              <a:spcAft>
                <a:spcPts val="800"/>
              </a:spcAft>
              <a:buFont typeface="Arial" panose="020B0604020202020204" pitchFamily="34" charset="0"/>
              <a:buChar char="•"/>
            </a:pPr>
            <a:r>
              <a:rPr lang="en-US" sz="1100">
                <a:effectLst/>
              </a:rPr>
              <a:t>This table focuses on higher education enrolment, especially in the fields of technology and artificial intelligence, which are crucial as Nigeria moves towards universal digital literacy. It reflects the growing interest in tech fields and AI education.</a:t>
            </a:r>
          </a:p>
        </p:txBody>
      </p:sp>
      <p:graphicFrame>
        <p:nvGraphicFramePr>
          <p:cNvPr id="4" name="Content Placeholder 3">
            <a:extLst>
              <a:ext uri="{FF2B5EF4-FFF2-40B4-BE49-F238E27FC236}">
                <a16:creationId xmlns:a16="http://schemas.microsoft.com/office/drawing/2014/main" id="{D6B32429-EF6C-8007-A557-62987D805A57}"/>
              </a:ext>
            </a:extLst>
          </p:cNvPr>
          <p:cNvGraphicFramePr>
            <a:graphicFrameLocks noGrp="1"/>
          </p:cNvGraphicFramePr>
          <p:nvPr>
            <p:ph idx="1"/>
            <p:extLst>
              <p:ext uri="{D42A27DB-BD31-4B8C-83A1-F6EECF244321}">
                <p14:modId xmlns:p14="http://schemas.microsoft.com/office/powerpoint/2010/main" val="1756184360"/>
              </p:ext>
            </p:extLst>
          </p:nvPr>
        </p:nvGraphicFramePr>
        <p:xfrm>
          <a:off x="1455192" y="797745"/>
          <a:ext cx="6233617" cy="2424928"/>
        </p:xfrm>
        <a:graphic>
          <a:graphicData uri="http://schemas.openxmlformats.org/drawingml/2006/table">
            <a:tbl>
              <a:tblPr firstRow="1" firstCol="1" bandRow="1"/>
              <a:tblGrid>
                <a:gridCol w="713165">
                  <a:extLst>
                    <a:ext uri="{9D8B030D-6E8A-4147-A177-3AD203B41FA5}">
                      <a16:colId xmlns:a16="http://schemas.microsoft.com/office/drawing/2014/main" val="1486483707"/>
                    </a:ext>
                  </a:extLst>
                </a:gridCol>
                <a:gridCol w="1386686">
                  <a:extLst>
                    <a:ext uri="{9D8B030D-6E8A-4147-A177-3AD203B41FA5}">
                      <a16:colId xmlns:a16="http://schemas.microsoft.com/office/drawing/2014/main" val="3732218965"/>
                    </a:ext>
                  </a:extLst>
                </a:gridCol>
                <a:gridCol w="1481748">
                  <a:extLst>
                    <a:ext uri="{9D8B030D-6E8A-4147-A177-3AD203B41FA5}">
                      <a16:colId xmlns:a16="http://schemas.microsoft.com/office/drawing/2014/main" val="237884202"/>
                    </a:ext>
                  </a:extLst>
                </a:gridCol>
                <a:gridCol w="1394777">
                  <a:extLst>
                    <a:ext uri="{9D8B030D-6E8A-4147-A177-3AD203B41FA5}">
                      <a16:colId xmlns:a16="http://schemas.microsoft.com/office/drawing/2014/main" val="3420657105"/>
                    </a:ext>
                  </a:extLst>
                </a:gridCol>
                <a:gridCol w="1257241">
                  <a:extLst>
                    <a:ext uri="{9D8B030D-6E8A-4147-A177-3AD203B41FA5}">
                      <a16:colId xmlns:a16="http://schemas.microsoft.com/office/drawing/2014/main" val="2349795792"/>
                    </a:ext>
                  </a:extLst>
                </a:gridCol>
              </a:tblGrid>
              <a:tr h="1282888">
                <a:tc>
                  <a:txBody>
                    <a:bodyPr/>
                    <a:lstStyle/>
                    <a:p>
                      <a:pPr algn="ctr">
                        <a:lnSpc>
                          <a:spcPct val="107000"/>
                        </a:lnSpc>
                        <a:spcAft>
                          <a:spcPts val="800"/>
                        </a:spcAft>
                        <a:buNone/>
                      </a:pPr>
                      <a:r>
                        <a:rPr lang="en-NG" sz="15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E97132"/>
                      </a:solidFill>
                      <a:prstDash val="solid"/>
                      <a:round/>
                      <a:headEnd type="none" w="med" len="med"/>
                      <a:tailEnd type="none" w="med" len="med"/>
                    </a:lnL>
                    <a:lnR>
                      <a:noFill/>
                    </a:lnR>
                    <a:lnT w="12700" cap="flat" cmpd="sng" algn="ctr">
                      <a:solidFill>
                        <a:srgbClr val="E97132"/>
                      </a:solidFill>
                      <a:prstDash val="solid"/>
                      <a:round/>
                      <a:headEnd type="none" w="med" len="med"/>
                      <a:tailEnd type="none" w="med" len="med"/>
                    </a:lnT>
                    <a:lnB w="12700" cap="flat" cmpd="sng" algn="ctr">
                      <a:solidFill>
                        <a:srgbClr val="E97132"/>
                      </a:solidFill>
                      <a:prstDash val="solid"/>
                      <a:round/>
                      <a:headEnd type="none" w="med" len="med"/>
                      <a:tailEnd type="none" w="med" len="med"/>
                    </a:lnB>
                    <a:solidFill>
                      <a:srgbClr val="E97132"/>
                    </a:solidFill>
                  </a:tcPr>
                </a:tc>
                <a:tc>
                  <a:txBody>
                    <a:bodyPr/>
                    <a:lstStyle/>
                    <a:p>
                      <a:pPr algn="ctr">
                        <a:lnSpc>
                          <a:spcPct val="107000"/>
                        </a:lnSpc>
                        <a:spcAft>
                          <a:spcPts val="800"/>
                        </a:spcAft>
                        <a:buNone/>
                      </a:pPr>
                      <a:r>
                        <a:rPr lang="en-NG" sz="15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Total Higher Education Enrollment (Million)</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a:noFill/>
                    </a:lnL>
                    <a:lnR>
                      <a:noFill/>
                    </a:lnR>
                    <a:lnT w="12700" cap="flat" cmpd="sng" algn="ctr">
                      <a:solidFill>
                        <a:srgbClr val="E97132"/>
                      </a:solidFill>
                      <a:prstDash val="solid"/>
                      <a:round/>
                      <a:headEnd type="none" w="med" len="med"/>
                      <a:tailEnd type="none" w="med" len="med"/>
                    </a:lnT>
                    <a:lnB w="12700" cap="flat" cmpd="sng" algn="ctr">
                      <a:solidFill>
                        <a:srgbClr val="E97132"/>
                      </a:solidFill>
                      <a:prstDash val="solid"/>
                      <a:round/>
                      <a:headEnd type="none" w="med" len="med"/>
                      <a:tailEnd type="none" w="med" len="med"/>
                    </a:lnB>
                    <a:solidFill>
                      <a:srgbClr val="E97132"/>
                    </a:solidFill>
                  </a:tcPr>
                </a:tc>
                <a:tc>
                  <a:txBody>
                    <a:bodyPr/>
                    <a:lstStyle/>
                    <a:p>
                      <a:pPr algn="ctr">
                        <a:lnSpc>
                          <a:spcPct val="107000"/>
                        </a:lnSpc>
                        <a:spcAft>
                          <a:spcPts val="800"/>
                        </a:spcAft>
                        <a:buNone/>
                      </a:pPr>
                      <a:r>
                        <a:rPr lang="en-NG" sz="15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Enrollment in Technology &amp; AI Programs (%)</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a:noFill/>
                    </a:lnL>
                    <a:lnR>
                      <a:noFill/>
                    </a:lnR>
                    <a:lnT w="12700" cap="flat" cmpd="sng" algn="ctr">
                      <a:solidFill>
                        <a:srgbClr val="E97132"/>
                      </a:solidFill>
                      <a:prstDash val="solid"/>
                      <a:round/>
                      <a:headEnd type="none" w="med" len="med"/>
                      <a:tailEnd type="none" w="med" len="med"/>
                    </a:lnT>
                    <a:lnB w="12700" cap="flat" cmpd="sng" algn="ctr">
                      <a:solidFill>
                        <a:srgbClr val="E97132"/>
                      </a:solidFill>
                      <a:prstDash val="solid"/>
                      <a:round/>
                      <a:headEnd type="none" w="med" len="med"/>
                      <a:tailEnd type="none" w="med" len="med"/>
                    </a:lnB>
                    <a:solidFill>
                      <a:srgbClr val="E97132"/>
                    </a:solidFill>
                  </a:tcPr>
                </a:tc>
                <a:tc>
                  <a:txBody>
                    <a:bodyPr/>
                    <a:lstStyle/>
                    <a:p>
                      <a:pPr algn="ctr">
                        <a:lnSpc>
                          <a:spcPct val="107000"/>
                        </a:lnSpc>
                        <a:spcAft>
                          <a:spcPts val="800"/>
                        </a:spcAft>
                        <a:buNone/>
                      </a:pPr>
                      <a:r>
                        <a:rPr lang="en-NG" sz="15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University Graduates in STEM (%)</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a:noFill/>
                    </a:lnL>
                    <a:lnR>
                      <a:noFill/>
                    </a:lnR>
                    <a:lnT w="12700" cap="flat" cmpd="sng" algn="ctr">
                      <a:solidFill>
                        <a:srgbClr val="E97132"/>
                      </a:solidFill>
                      <a:prstDash val="solid"/>
                      <a:round/>
                      <a:headEnd type="none" w="med" len="med"/>
                      <a:tailEnd type="none" w="med" len="med"/>
                    </a:lnT>
                    <a:lnB w="12700" cap="flat" cmpd="sng" algn="ctr">
                      <a:solidFill>
                        <a:srgbClr val="E97132"/>
                      </a:solidFill>
                      <a:prstDash val="solid"/>
                      <a:round/>
                      <a:headEnd type="none" w="med" len="med"/>
                      <a:tailEnd type="none" w="med" len="med"/>
                    </a:lnB>
                    <a:solidFill>
                      <a:srgbClr val="E97132"/>
                    </a:solidFill>
                  </a:tcPr>
                </a:tc>
                <a:tc>
                  <a:txBody>
                    <a:bodyPr/>
                    <a:lstStyle/>
                    <a:p>
                      <a:pPr algn="ctr">
                        <a:lnSpc>
                          <a:spcPct val="107000"/>
                        </a:lnSpc>
                        <a:spcAft>
                          <a:spcPts val="800"/>
                        </a:spcAft>
                        <a:buNone/>
                      </a:pPr>
                      <a:r>
                        <a:rPr lang="en-NG" sz="15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AI-focused Institutions and Programs (Count)</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a:noFill/>
                    </a:lnL>
                    <a:lnR w="12700" cap="flat" cmpd="sng" algn="ctr">
                      <a:solidFill>
                        <a:srgbClr val="E97132"/>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E97132"/>
                      </a:solidFill>
                      <a:prstDash val="solid"/>
                      <a:round/>
                      <a:headEnd type="none" w="med" len="med"/>
                      <a:tailEnd type="none" w="med" len="med"/>
                    </a:lnB>
                    <a:solidFill>
                      <a:srgbClr val="E97132"/>
                    </a:solidFill>
                  </a:tcPr>
                </a:tc>
                <a:extLst>
                  <a:ext uri="{0D108BD9-81ED-4DB2-BD59-A6C34878D82A}">
                    <a16:rowId xmlns:a16="http://schemas.microsoft.com/office/drawing/2014/main" val="2988544843"/>
                  </a:ext>
                </a:extLst>
              </a:tr>
              <a:tr h="285510">
                <a:tc>
                  <a:txBody>
                    <a:bodyPr/>
                    <a:lstStyle/>
                    <a:p>
                      <a:pPr>
                        <a:lnSpc>
                          <a:spcPct val="107000"/>
                        </a:lnSpc>
                        <a:spcAft>
                          <a:spcPts val="800"/>
                        </a:spcAft>
                        <a:buNone/>
                      </a:pPr>
                      <a:r>
                        <a:rPr lang="en-NG" sz="15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a:lnSpc>
                          <a:spcPct val="107000"/>
                        </a:lnSpc>
                        <a:spcAft>
                          <a:spcPts val="800"/>
                        </a:spcAft>
                        <a:buNone/>
                      </a:pPr>
                      <a:r>
                        <a:rPr lang="en-NG"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a:lnSpc>
                          <a:spcPct val="107000"/>
                        </a:lnSpc>
                        <a:spcAft>
                          <a:spcPts val="800"/>
                        </a:spcAft>
                        <a:buNone/>
                      </a:pPr>
                      <a:r>
                        <a:rPr lang="en-NG"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a:lnSpc>
                          <a:spcPct val="107000"/>
                        </a:lnSpc>
                        <a:spcAft>
                          <a:spcPts val="800"/>
                        </a:spcAft>
                        <a:buNone/>
                      </a:pPr>
                      <a:r>
                        <a:rPr lang="en-NG"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a:lnSpc>
                          <a:spcPct val="107000"/>
                        </a:lnSpc>
                        <a:spcAft>
                          <a:spcPts val="800"/>
                        </a:spcAft>
                        <a:buNone/>
                      </a:pPr>
                      <a:r>
                        <a:rPr lang="en-NG"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extLst>
                  <a:ext uri="{0D108BD9-81ED-4DB2-BD59-A6C34878D82A}">
                    <a16:rowId xmlns:a16="http://schemas.microsoft.com/office/drawing/2014/main" val="1889877892"/>
                  </a:ext>
                </a:extLst>
              </a:tr>
              <a:tr h="285510">
                <a:tc>
                  <a:txBody>
                    <a:bodyPr/>
                    <a:lstStyle/>
                    <a:p>
                      <a:pPr>
                        <a:lnSpc>
                          <a:spcPct val="107000"/>
                        </a:lnSpc>
                        <a:spcAft>
                          <a:spcPts val="800"/>
                        </a:spcAft>
                        <a:buNone/>
                      </a:pPr>
                      <a:r>
                        <a:rPr lang="en-NG" sz="1500" b="1" kern="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a:lnSpc>
                          <a:spcPct val="107000"/>
                        </a:lnSpc>
                        <a:spcAft>
                          <a:spcPts val="800"/>
                        </a:spcAft>
                        <a:buNone/>
                      </a:pPr>
                      <a:r>
                        <a:rPr lang="en-NG" sz="1500" kern="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a:lnSpc>
                          <a:spcPct val="107000"/>
                        </a:lnSpc>
                        <a:spcAft>
                          <a:spcPts val="800"/>
                        </a:spcAft>
                        <a:buNone/>
                      </a:pPr>
                      <a:r>
                        <a:rPr lang="en-NG" sz="1500" kern="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a:lnSpc>
                          <a:spcPct val="107000"/>
                        </a:lnSpc>
                        <a:spcAft>
                          <a:spcPts val="800"/>
                        </a:spcAft>
                        <a:buNone/>
                      </a:pPr>
                      <a:r>
                        <a:rPr lang="en-NG" sz="1500" kern="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a:lnSpc>
                          <a:spcPct val="107000"/>
                        </a:lnSpc>
                        <a:spcAft>
                          <a:spcPts val="800"/>
                        </a:spcAft>
                        <a:buNone/>
                      </a:pPr>
                      <a:r>
                        <a:rPr lang="en-NG" sz="1500" kern="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468419723"/>
                  </a:ext>
                </a:extLst>
              </a:tr>
              <a:tr h="285510">
                <a:tc>
                  <a:txBody>
                    <a:bodyPr/>
                    <a:lstStyle/>
                    <a:p>
                      <a:pPr>
                        <a:lnSpc>
                          <a:spcPct val="107000"/>
                        </a:lnSpc>
                        <a:spcAft>
                          <a:spcPts val="800"/>
                        </a:spcAft>
                        <a:buNone/>
                      </a:pPr>
                      <a:r>
                        <a:rPr lang="en-NG" sz="15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a:lnSpc>
                          <a:spcPct val="107000"/>
                        </a:lnSpc>
                        <a:spcAft>
                          <a:spcPts val="800"/>
                        </a:spcAft>
                        <a:buNone/>
                      </a:pPr>
                      <a:r>
                        <a:rPr lang="en-NG"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a:lnSpc>
                          <a:spcPct val="107000"/>
                        </a:lnSpc>
                        <a:spcAft>
                          <a:spcPts val="800"/>
                        </a:spcAft>
                        <a:buNone/>
                      </a:pPr>
                      <a:r>
                        <a:rPr lang="en-NG"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a:lnSpc>
                          <a:spcPct val="107000"/>
                        </a:lnSpc>
                        <a:spcAft>
                          <a:spcPts val="800"/>
                        </a:spcAft>
                        <a:buNone/>
                      </a:pPr>
                      <a:r>
                        <a:rPr lang="en-NG"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a:lnSpc>
                          <a:spcPct val="107000"/>
                        </a:lnSpc>
                        <a:spcAft>
                          <a:spcPts val="800"/>
                        </a:spcAft>
                        <a:buNone/>
                      </a:pPr>
                      <a:r>
                        <a:rPr lang="en-NG"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extLst>
                  <a:ext uri="{0D108BD9-81ED-4DB2-BD59-A6C34878D82A}">
                    <a16:rowId xmlns:a16="http://schemas.microsoft.com/office/drawing/2014/main" val="1029757995"/>
                  </a:ext>
                </a:extLst>
              </a:tr>
              <a:tr h="285510">
                <a:tc>
                  <a:txBody>
                    <a:bodyPr/>
                    <a:lstStyle/>
                    <a:p>
                      <a:pPr>
                        <a:lnSpc>
                          <a:spcPct val="107000"/>
                        </a:lnSpc>
                        <a:spcAft>
                          <a:spcPts val="800"/>
                        </a:spcAft>
                        <a:buNone/>
                      </a:pPr>
                      <a:r>
                        <a:rPr lang="en-NG" sz="1500" b="1" kern="0">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a:lnSpc>
                          <a:spcPct val="107000"/>
                        </a:lnSpc>
                        <a:spcAft>
                          <a:spcPts val="800"/>
                        </a:spcAft>
                        <a:buNone/>
                      </a:pPr>
                      <a:r>
                        <a:rPr lang="en-NG" sz="1500" kern="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a:lnSpc>
                          <a:spcPct val="107000"/>
                        </a:lnSpc>
                        <a:spcAft>
                          <a:spcPts val="800"/>
                        </a:spcAft>
                        <a:buNone/>
                      </a:pPr>
                      <a:r>
                        <a:rPr lang="en-NG" sz="1500" kern="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a:lnSpc>
                          <a:spcPct val="107000"/>
                        </a:lnSpc>
                        <a:spcAft>
                          <a:spcPts val="800"/>
                        </a:spcAft>
                        <a:buNone/>
                      </a:pPr>
                      <a:r>
                        <a:rPr lang="en-NG" sz="1500" kern="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a:lnSpc>
                          <a:spcPct val="107000"/>
                        </a:lnSpc>
                        <a:spcAft>
                          <a:spcPts val="800"/>
                        </a:spcAft>
                        <a:buNone/>
                      </a:pPr>
                      <a:r>
                        <a:rPr lang="en-NG" sz="1500" kern="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NG" sz="1400" kern="100">
                        <a:effectLst/>
                        <a:latin typeface="Aptos" panose="020B0004020202020204" pitchFamily="34" charset="0"/>
                        <a:ea typeface="Aptos" panose="020B0004020202020204" pitchFamily="34" charset="0"/>
                        <a:cs typeface="Times New Roman" panose="02020603050405020304" pitchFamily="18" charset="0"/>
                      </a:endParaRPr>
                    </a:p>
                  </a:txBody>
                  <a:tcPr marL="87376" marR="87376" marT="0" marB="0">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1051480442"/>
                  </a:ext>
                </a:extLst>
              </a:tr>
            </a:tbl>
          </a:graphicData>
        </a:graphic>
      </p:graphicFrame>
    </p:spTree>
    <p:extLst>
      <p:ext uri="{BB962C8B-B14F-4D97-AF65-F5344CB8AC3E}">
        <p14:creationId xmlns:p14="http://schemas.microsoft.com/office/powerpoint/2010/main" val="617678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06EF5E-EBE3-83BB-25A7-D6FF2ACBCC9E}"/>
              </a:ext>
            </a:extLst>
          </p:cNvPr>
          <p:cNvSpPr>
            <a:spLocks noGrp="1"/>
          </p:cNvSpPr>
          <p:nvPr>
            <p:ph type="title"/>
          </p:nvPr>
        </p:nvSpPr>
        <p:spPr>
          <a:xfrm>
            <a:off x="515125" y="1153572"/>
            <a:ext cx="2400300" cy="4461163"/>
          </a:xfrm>
        </p:spPr>
        <p:txBody>
          <a:bodyPr>
            <a:normAutofit/>
          </a:bodyPr>
          <a:lstStyle/>
          <a:p>
            <a:r>
              <a:rPr lang="en-US" sz="2800" b="1">
                <a:solidFill>
                  <a:srgbClr val="FFFFFF"/>
                </a:solidFill>
              </a:rPr>
              <a:t>The Local Governments in Nigeria and </a:t>
            </a:r>
            <a:br>
              <a:rPr lang="en-US" sz="2800" b="1">
                <a:solidFill>
                  <a:srgbClr val="FFFFFF"/>
                </a:solidFill>
              </a:rPr>
            </a:br>
            <a:r>
              <a:rPr lang="en-US" sz="2800" b="1">
                <a:solidFill>
                  <a:srgbClr val="FFFFFF"/>
                </a:solidFill>
              </a:rPr>
              <a:t>Digital Access</a:t>
            </a:r>
            <a:endParaRPr lang="en-NG" sz="2800"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35A92A-27F3-397E-1BE6-BA65E19A2F94}"/>
              </a:ext>
            </a:extLst>
          </p:cNvPr>
          <p:cNvSpPr>
            <a:spLocks noGrp="1"/>
          </p:cNvSpPr>
          <p:nvPr>
            <p:ph idx="1"/>
          </p:nvPr>
        </p:nvSpPr>
        <p:spPr>
          <a:xfrm>
            <a:off x="3335481" y="591344"/>
            <a:ext cx="5179868" cy="5585619"/>
          </a:xfrm>
        </p:spPr>
        <p:txBody>
          <a:bodyPr anchor="ctr">
            <a:normAutofit/>
          </a:bodyPr>
          <a:lstStyle/>
          <a:p>
            <a:pPr>
              <a:spcAft>
                <a:spcPts val="1500"/>
              </a:spcAft>
            </a:pPr>
            <a:r>
              <a:rPr lang="en-US" sz="1800" b="0" i="0">
                <a:effectLst/>
                <a:latin typeface="Poppins" panose="00000500000000000000" pitchFamily="2" charset="0"/>
              </a:rPr>
              <a:t>Only </a:t>
            </a:r>
            <a:r>
              <a:rPr lang="en-US" sz="1800" b="1">
                <a:latin typeface="Poppins" panose="00000500000000000000" pitchFamily="2" charset="0"/>
              </a:rPr>
              <a:t>7</a:t>
            </a:r>
            <a:r>
              <a:rPr lang="en-US" sz="1800" b="1" i="0">
                <a:effectLst/>
                <a:latin typeface="Poppins" panose="00000500000000000000" pitchFamily="2" charset="0"/>
              </a:rPr>
              <a:t> </a:t>
            </a:r>
            <a:r>
              <a:rPr lang="en-US" sz="1800" i="0">
                <a:effectLst/>
                <a:latin typeface="Poppins" panose="00000500000000000000" pitchFamily="2" charset="0"/>
              </a:rPr>
              <a:t>out </a:t>
            </a:r>
            <a:r>
              <a:rPr lang="en-US" sz="1800" b="1" i="0">
                <a:effectLst/>
                <a:latin typeface="Poppins" panose="00000500000000000000" pitchFamily="2" charset="0"/>
              </a:rPr>
              <a:t>of </a:t>
            </a:r>
            <a:r>
              <a:rPr lang="en-US" sz="1800" i="0">
                <a:effectLst/>
                <a:latin typeface="Poppins" panose="00000500000000000000" pitchFamily="2" charset="0"/>
              </a:rPr>
              <a:t>the</a:t>
            </a:r>
            <a:r>
              <a:rPr lang="en-US" sz="1800" b="1" i="0">
                <a:effectLst/>
                <a:latin typeface="Poppins" panose="00000500000000000000" pitchFamily="2" charset="0"/>
              </a:rPr>
              <a:t> 774 </a:t>
            </a:r>
            <a:r>
              <a:rPr lang="en-US" sz="1800" b="0" i="0">
                <a:effectLst/>
                <a:latin typeface="Poppins" panose="00000500000000000000" pitchFamily="2" charset="0"/>
              </a:rPr>
              <a:t>local governments in Nigeria have active websites</a:t>
            </a:r>
          </a:p>
          <a:p>
            <a:pPr>
              <a:spcAft>
                <a:spcPts val="1500"/>
              </a:spcAft>
            </a:pPr>
            <a:r>
              <a:rPr lang="en-US" sz="1800" b="0" i="0">
                <a:effectLst/>
                <a:latin typeface="Poppins" panose="00000500000000000000" pitchFamily="2" charset="0"/>
              </a:rPr>
              <a:t>Four of these are in </a:t>
            </a:r>
            <a:r>
              <a:rPr lang="en-US" sz="1800" b="1" i="0">
                <a:effectLst/>
                <a:latin typeface="Poppins" panose="00000500000000000000" pitchFamily="2" charset="0"/>
              </a:rPr>
              <a:t>Oyo State</a:t>
            </a:r>
            <a:r>
              <a:rPr lang="en-US" sz="1800" b="0" i="0">
                <a:effectLst/>
                <a:latin typeface="Poppins" panose="00000500000000000000" pitchFamily="2" charset="0"/>
              </a:rPr>
              <a:t>: </a:t>
            </a:r>
            <a:r>
              <a:rPr lang="en-US" sz="1800" b="0" i="0" err="1">
                <a:effectLst/>
                <a:latin typeface="Poppins" panose="00000500000000000000" pitchFamily="2" charset="0"/>
              </a:rPr>
              <a:t>Afijio</a:t>
            </a:r>
            <a:r>
              <a:rPr lang="en-US" sz="1800" b="0" i="0">
                <a:effectLst/>
                <a:latin typeface="Poppins" panose="00000500000000000000" pitchFamily="2" charset="0"/>
              </a:rPr>
              <a:t>; Akinyele; Atiba and </a:t>
            </a:r>
            <a:r>
              <a:rPr lang="en-US" sz="1800" b="0" i="0" err="1">
                <a:effectLst/>
                <a:latin typeface="Poppins" panose="00000500000000000000" pitchFamily="2" charset="0"/>
              </a:rPr>
              <a:t>Atisbo</a:t>
            </a:r>
            <a:r>
              <a:rPr lang="en-US" sz="1800" b="0" i="0">
                <a:effectLst/>
                <a:latin typeface="Poppins" panose="00000500000000000000" pitchFamily="2" charset="0"/>
              </a:rPr>
              <a:t>.</a:t>
            </a:r>
          </a:p>
          <a:p>
            <a:pPr>
              <a:spcAft>
                <a:spcPts val="1500"/>
              </a:spcAft>
            </a:pPr>
            <a:r>
              <a:rPr lang="en-US" sz="1800" b="0" i="0">
                <a:effectLst/>
                <a:latin typeface="Poppins" panose="00000500000000000000" pitchFamily="2" charset="0"/>
              </a:rPr>
              <a:t>Two in </a:t>
            </a:r>
            <a:r>
              <a:rPr lang="en-US" sz="1800" b="1" i="0">
                <a:effectLst/>
                <a:latin typeface="Poppins" panose="00000500000000000000" pitchFamily="2" charset="0"/>
              </a:rPr>
              <a:t>Ogun State</a:t>
            </a:r>
            <a:r>
              <a:rPr lang="en-US" sz="1800" b="0" i="0">
                <a:effectLst/>
                <a:latin typeface="Poppins" panose="00000500000000000000" pitchFamily="2" charset="0"/>
              </a:rPr>
              <a:t>: Abeokuta North and Ado-Odo/Ota</a:t>
            </a:r>
          </a:p>
          <a:p>
            <a:pPr>
              <a:spcAft>
                <a:spcPts val="1500"/>
              </a:spcAft>
            </a:pPr>
            <a:r>
              <a:rPr lang="en-US" sz="1800" b="0" i="0">
                <a:effectLst/>
                <a:latin typeface="Poppins" panose="00000500000000000000" pitchFamily="2" charset="0"/>
              </a:rPr>
              <a:t>One in </a:t>
            </a:r>
            <a:r>
              <a:rPr lang="en-US" sz="1800" b="1" i="0">
                <a:effectLst/>
                <a:latin typeface="Poppins" panose="00000500000000000000" pitchFamily="2" charset="0"/>
              </a:rPr>
              <a:t>Cross River</a:t>
            </a:r>
            <a:r>
              <a:rPr lang="en-US" sz="1800" b="0" i="0">
                <a:effectLst/>
                <a:latin typeface="Poppins" panose="00000500000000000000" pitchFamily="2" charset="0"/>
              </a:rPr>
              <a:t>: </a:t>
            </a:r>
            <a:r>
              <a:rPr lang="en-US" sz="1800">
                <a:latin typeface="Poppins" panose="00000500000000000000" pitchFamily="2" charset="0"/>
              </a:rPr>
              <a:t> Abi </a:t>
            </a:r>
          </a:p>
          <a:p>
            <a:pPr>
              <a:spcAft>
                <a:spcPts val="1500"/>
              </a:spcAft>
            </a:pPr>
            <a:r>
              <a:rPr lang="en-US" sz="1800" b="0" i="0">
                <a:effectLst/>
                <a:latin typeface="Poppins" panose="00000500000000000000" pitchFamily="2" charset="0"/>
              </a:rPr>
              <a:t>In a recent assessment, the websites scored a mere 31.25% based on their integrity and citizen engagement.</a:t>
            </a:r>
          </a:p>
          <a:p>
            <a:pPr>
              <a:spcAft>
                <a:spcPts val="1500"/>
              </a:spcAft>
            </a:pPr>
            <a:r>
              <a:rPr lang="en-US" sz="1800">
                <a:latin typeface="Poppins" panose="00000500000000000000" pitchFamily="2" charset="0"/>
              </a:rPr>
              <a:t>T</a:t>
            </a:r>
            <a:r>
              <a:rPr lang="en-US" sz="1800" b="0" i="0">
                <a:effectLst/>
                <a:latin typeface="Poppins" panose="00000500000000000000" pitchFamily="2" charset="0"/>
              </a:rPr>
              <a:t>hey all scored zero in critical areas such as financial transparency, procurement procedures and anti-corruption measures.</a:t>
            </a:r>
          </a:p>
        </p:txBody>
      </p:sp>
    </p:spTree>
    <p:extLst>
      <p:ext uri="{BB962C8B-B14F-4D97-AF65-F5344CB8AC3E}">
        <p14:creationId xmlns:p14="http://schemas.microsoft.com/office/powerpoint/2010/main" val="3169799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239A769-EB1D-FD9C-D978-F577AC204A59}"/>
              </a:ext>
            </a:extLst>
          </p:cNvPr>
          <p:cNvSpPr>
            <a:spLocks noGrp="1"/>
          </p:cNvSpPr>
          <p:nvPr>
            <p:ph type="title"/>
          </p:nvPr>
        </p:nvSpPr>
        <p:spPr>
          <a:xfrm>
            <a:off x="350041" y="586855"/>
            <a:ext cx="2401025" cy="3387497"/>
          </a:xfrm>
        </p:spPr>
        <p:txBody>
          <a:bodyPr anchor="b">
            <a:normAutofit/>
          </a:bodyPr>
          <a:lstStyle/>
          <a:p>
            <a:pPr algn="r"/>
            <a:r>
              <a:rPr lang="en-US" sz="3000" b="1">
                <a:solidFill>
                  <a:srgbClr val="FFFFFF"/>
                </a:solidFill>
              </a:rPr>
              <a:t>The Local Governments and Digital Access</a:t>
            </a:r>
            <a:endParaRPr lang="en-NG" sz="3000" b="1">
              <a:solidFill>
                <a:srgbClr val="FFFFFF"/>
              </a:solidFill>
            </a:endParaRPr>
          </a:p>
        </p:txBody>
      </p:sp>
      <p:sp>
        <p:nvSpPr>
          <p:cNvPr id="3" name="Content Placeholder 2">
            <a:extLst>
              <a:ext uri="{FF2B5EF4-FFF2-40B4-BE49-F238E27FC236}">
                <a16:creationId xmlns:a16="http://schemas.microsoft.com/office/drawing/2014/main" id="{6ADD2833-DAB1-1E03-541D-1D89BCBDC58D}"/>
              </a:ext>
            </a:extLst>
          </p:cNvPr>
          <p:cNvSpPr>
            <a:spLocks noGrp="1"/>
          </p:cNvSpPr>
          <p:nvPr>
            <p:ph idx="1"/>
          </p:nvPr>
        </p:nvSpPr>
        <p:spPr>
          <a:xfrm>
            <a:off x="3101107" y="0"/>
            <a:ext cx="6040607" cy="6644640"/>
          </a:xfrm>
        </p:spPr>
        <p:txBody>
          <a:bodyPr anchor="ctr">
            <a:noAutofit/>
          </a:bodyPr>
          <a:lstStyle/>
          <a:p>
            <a:r>
              <a:rPr lang="en-US" sz="2000" dirty="0">
                <a:latin typeface="Times New Roman" panose="02020603050405020304" pitchFamily="18" charset="0"/>
                <a:cs typeface="Times New Roman" panose="02020603050405020304" pitchFamily="18" charset="0"/>
              </a:rPr>
              <a:t>Federal government directed all local governments in the country to register their domain name on .gov.ng before the end of August 2014,  and to do this in collaboration with NITDA.</a:t>
            </a:r>
            <a:endParaRPr lang="en-NG"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 at the end of April 2015 (8 months after the expiration of the deadline) for them to register .gov.ng websites, only about 30% registered (Nigeria Internet Registration Association (</a:t>
            </a:r>
            <a:r>
              <a:rPr lang="en-US" sz="2000" dirty="0" err="1">
                <a:latin typeface="Times New Roman" panose="02020603050405020304" pitchFamily="18" charset="0"/>
                <a:cs typeface="Times New Roman" panose="02020603050405020304" pitchFamily="18" charset="0"/>
              </a:rPr>
              <a:t>NiRA</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NiRA</a:t>
            </a:r>
            <a:r>
              <a:rPr lang="en-US" sz="2000" dirty="0">
                <a:latin typeface="Times New Roman" panose="02020603050405020304" pitchFamily="18" charset="0"/>
                <a:cs typeface="Times New Roman" panose="02020603050405020304" pitchFamily="18" charset="0"/>
              </a:rPr>
              <a:t> and NITDA have mounted various campaigns to get the 774 local governments in the country to register in .gov.ng, in line with e-government policy of the Federal Government. However, these have largely been ineffective. </a:t>
            </a:r>
          </a:p>
          <a:p>
            <a:r>
              <a:rPr lang="en-US" sz="2000" dirty="0">
                <a:latin typeface="Times New Roman" panose="02020603050405020304" pitchFamily="18" charset="0"/>
                <a:cs typeface="Times New Roman" panose="02020603050405020304" pitchFamily="18" charset="0"/>
              </a:rPr>
              <a:t>The reluctance has been attributed to lack of awareness of the benefits of presence on the internet to the LGs. </a:t>
            </a:r>
          </a:p>
          <a:p>
            <a:r>
              <a:rPr lang="en-US" sz="2000" dirty="0">
                <a:latin typeface="Times New Roman" panose="02020603050405020304" pitchFamily="18" charset="0"/>
                <a:cs typeface="Times New Roman" panose="02020603050405020304" pitchFamily="18" charset="0"/>
              </a:rPr>
              <a:t>Therefore </a:t>
            </a:r>
            <a:r>
              <a:rPr lang="en-US" sz="2000" dirty="0" err="1">
                <a:latin typeface="Times New Roman" panose="02020603050405020304" pitchFamily="18" charset="0"/>
                <a:cs typeface="Times New Roman" panose="02020603050405020304" pitchFamily="18" charset="0"/>
              </a:rPr>
              <a:t>NiRA</a:t>
            </a:r>
            <a:r>
              <a:rPr lang="en-US" sz="2000" dirty="0">
                <a:latin typeface="Times New Roman" panose="02020603050405020304" pitchFamily="18" charset="0"/>
                <a:cs typeface="Times New Roman" panose="02020603050405020304" pitchFamily="18" charset="0"/>
              </a:rPr>
              <a:t> has also conducted sensitization programmes to “correct the wrong impression that some of the local governments are holding against launching their presence on the web.”</a:t>
            </a:r>
          </a:p>
          <a:p>
            <a:r>
              <a:rPr lang="en-US" sz="2000" dirty="0">
                <a:latin typeface="Times New Roman" panose="02020603050405020304" pitchFamily="18" charset="0"/>
                <a:cs typeface="Times New Roman" panose="02020603050405020304" pitchFamily="18" charset="0"/>
              </a:rPr>
              <a:t>The result as we can see is 7 out of 774 = </a:t>
            </a:r>
            <a:r>
              <a:rPr lang="en-US" sz="2000" b="1" dirty="0">
                <a:latin typeface="Times New Roman" panose="02020603050405020304" pitchFamily="18" charset="0"/>
                <a:cs typeface="Times New Roman" panose="02020603050405020304" pitchFamily="18" charset="0"/>
              </a:rPr>
              <a:t>0.9%</a:t>
            </a:r>
          </a:p>
        </p:txBody>
      </p:sp>
    </p:spTree>
    <p:extLst>
      <p:ext uri="{BB962C8B-B14F-4D97-AF65-F5344CB8AC3E}">
        <p14:creationId xmlns:p14="http://schemas.microsoft.com/office/powerpoint/2010/main" val="387976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6E29BC-6E94-E36D-F361-483485CA785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8C53C-3073-CDCA-8E50-20F147C0AE4D}"/>
              </a:ext>
            </a:extLst>
          </p:cNvPr>
          <p:cNvSpPr>
            <a:spLocks noGrp="1"/>
          </p:cNvSpPr>
          <p:nvPr>
            <p:ph type="title"/>
          </p:nvPr>
        </p:nvSpPr>
        <p:spPr>
          <a:xfrm>
            <a:off x="515125" y="1153572"/>
            <a:ext cx="2400300" cy="4461163"/>
          </a:xfrm>
        </p:spPr>
        <p:txBody>
          <a:bodyPr>
            <a:normAutofit/>
          </a:bodyPr>
          <a:lstStyle/>
          <a:p>
            <a:r>
              <a:rPr lang="en-NG" sz="2100" b="1" kern="100">
                <a:solidFill>
                  <a:srgbClr val="FFFFFF"/>
                </a:solidFill>
                <a:latin typeface="Times New Roman" panose="02020603050405020304" pitchFamily="18" charset="0"/>
                <a:ea typeface="Aptos" panose="020B0004020202020204" pitchFamily="34" charset="0"/>
                <a:cs typeface="Times New Roman" panose="02020603050405020304" pitchFamily="18" charset="0"/>
              </a:rPr>
              <a:t>WHAT IS ARTIFICIAL INTELLIGENCE (AI)?</a:t>
            </a:r>
            <a:endParaRPr lang="en-NG" sz="2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CFFCCB-D483-6659-093D-D71C83C8EBEA}"/>
              </a:ext>
            </a:extLst>
          </p:cNvPr>
          <p:cNvSpPr>
            <a:spLocks noGrp="1"/>
          </p:cNvSpPr>
          <p:nvPr>
            <p:ph idx="1"/>
          </p:nvPr>
        </p:nvSpPr>
        <p:spPr>
          <a:xfrm>
            <a:off x="3125454" y="152400"/>
            <a:ext cx="5774705" cy="6568440"/>
          </a:xfrm>
        </p:spPr>
        <p:txBody>
          <a:bodyPr anchor="ctr">
            <a:noAutofit/>
          </a:bodyPr>
          <a:lstStyle/>
          <a:p>
            <a:pPr>
              <a:spcBef>
                <a:spcPts val="0"/>
              </a:spcBef>
              <a:spcAft>
                <a:spcPts val="6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Artificial Intelligence (AI) refers to the capability of digital computers or computer-controlled robots to perform tasks typically associated with human intelligence.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These tasks include reasoning, discovering meaning, generalizing, and learning from experience (Chan, 2023).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AI systems aim to replicate human cognitive processes and adaptability, generating outputs in various formats, including text, images, and sounds such as music, voice narration, and singing.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 origins of AI can be traced back to ancient myths and stories about artificial beings with intelligence.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However, modern AI emerged from philosophical discussions on human cognition as symbolic manipulation.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 development of programmable digital computers in the 1940s laid the foundation for AI research, with scientists exploring the concept of "electronic brains."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 formal establishment of AI as a field occurred at the 1956 Dartmouth Conference, where John McCarthy and colleagues coined the term.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 intellectual roots of AI, however, can be linked to pioneers such as Charles Babbage, Ada Lovelace, and Alan Turing.</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5787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A7DE2-BEC3-4012-F37C-ED7104B143EF}"/>
              </a:ext>
            </a:extLst>
          </p:cNvPr>
          <p:cNvSpPr>
            <a:spLocks noGrp="1"/>
          </p:cNvSpPr>
          <p:nvPr>
            <p:ph type="title"/>
          </p:nvPr>
        </p:nvSpPr>
        <p:spPr>
          <a:xfrm>
            <a:off x="867638" y="637762"/>
            <a:ext cx="7416372" cy="900131"/>
          </a:xfrm>
        </p:spPr>
        <p:txBody>
          <a:bodyPr anchor="t">
            <a:normAutofit/>
          </a:bodyPr>
          <a:lstStyle/>
          <a:p>
            <a:r>
              <a:rPr lang="en-US" sz="2700" b="1">
                <a:solidFill>
                  <a:schemeClr val="bg1"/>
                </a:solidFill>
              </a:rPr>
              <a:t>THE HONOUREES – HONOURS WELL DESERVED</a:t>
            </a:r>
            <a:endParaRPr lang="en-NG" sz="2700" b="1">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2AA110-9BF3-1FAA-2393-B56D003948C9}"/>
              </a:ext>
            </a:extLst>
          </p:cNvPr>
          <p:cNvSpPr>
            <a:spLocks noGrp="1"/>
          </p:cNvSpPr>
          <p:nvPr>
            <p:ph idx="1"/>
          </p:nvPr>
        </p:nvSpPr>
        <p:spPr>
          <a:xfrm>
            <a:off x="121921" y="2217343"/>
            <a:ext cx="8747760" cy="3959619"/>
          </a:xfrm>
        </p:spPr>
        <p:txBody>
          <a:bodyPr>
            <a:noAutofit/>
          </a:bodyPr>
          <a:lstStyle/>
          <a:p>
            <a:r>
              <a:rPr lang="en-NG" sz="2000" b="1" kern="100" dirty="0">
                <a:latin typeface="Times New Roman" panose="02020603050405020304" pitchFamily="18" charset="0"/>
                <a:ea typeface="Aptos" panose="020B0004020202020204" pitchFamily="34" charset="0"/>
                <a:cs typeface="Times New Roman" panose="02020603050405020304" pitchFamily="18" charset="0"/>
              </a:rPr>
              <a:t>Engr. Professor </a:t>
            </a:r>
            <a:r>
              <a:rPr lang="en-NG" sz="2000" b="1" kern="100" dirty="0" err="1">
                <a:latin typeface="Times New Roman" panose="02020603050405020304" pitchFamily="18" charset="0"/>
                <a:ea typeface="Aptos" panose="020B0004020202020204" pitchFamily="34" charset="0"/>
                <a:cs typeface="Times New Roman" panose="02020603050405020304" pitchFamily="18" charset="0"/>
              </a:rPr>
              <a:t>Ogbemi</a:t>
            </a:r>
            <a:r>
              <a:rPr lang="en-NG" sz="2000" b="1" kern="100" dirty="0">
                <a:latin typeface="Times New Roman" panose="02020603050405020304" pitchFamily="18" charset="0"/>
                <a:ea typeface="Aptos" panose="020B0004020202020204" pitchFamily="34" charset="0"/>
                <a:cs typeface="Times New Roman" panose="02020603050405020304" pitchFamily="18" charset="0"/>
              </a:rPr>
              <a:t> </a:t>
            </a:r>
            <a:r>
              <a:rPr lang="en-NG" sz="2000" b="1" kern="100" dirty="0" err="1">
                <a:latin typeface="Times New Roman" panose="02020603050405020304" pitchFamily="18" charset="0"/>
                <a:ea typeface="Aptos" panose="020B0004020202020204" pitchFamily="34" charset="0"/>
                <a:cs typeface="Times New Roman" panose="02020603050405020304" pitchFamily="18" charset="0"/>
              </a:rPr>
              <a:t>Omatete</a:t>
            </a:r>
            <a:r>
              <a:rPr lang="en-US" sz="2000" b="1" i="0" dirty="0">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a:t>
            </a:r>
            <a:r>
              <a:rPr lang="en-US" sz="2000" b="0" i="0" dirty="0">
                <a:effectLst/>
                <a:latin typeface="Times New Roman" panose="02020603050405020304" pitchFamily="18" charset="0"/>
                <a:cs typeface="Times New Roman" panose="02020603050405020304" pitchFamily="18" charset="0"/>
              </a:rPr>
              <a:t>ne of the two inventors of the aqueous </a:t>
            </a:r>
            <a:r>
              <a:rPr lang="en-US" sz="2000" b="0" i="0" dirty="0" err="1">
                <a:effectLst/>
                <a:latin typeface="Times New Roman" panose="02020603050405020304" pitchFamily="18" charset="0"/>
                <a:cs typeface="Times New Roman" panose="02020603050405020304" pitchFamily="18" charset="0"/>
              </a:rPr>
              <a:t>gelcasting</a:t>
            </a:r>
            <a:r>
              <a:rPr lang="en-US" sz="2000" b="0" i="0" dirty="0">
                <a:effectLst/>
                <a:latin typeface="Times New Roman" panose="02020603050405020304" pitchFamily="18" charset="0"/>
                <a:cs typeface="Times New Roman" panose="02020603050405020304" pitchFamily="18" charset="0"/>
              </a:rPr>
              <a:t> process for forming complex-shaped ceramic components, has 5 US patents and several publications, and has made numerous presentations all over the world. </a:t>
            </a:r>
          </a:p>
          <a:p>
            <a:r>
              <a:rPr lang="en-US" sz="2000" b="1" dirty="0">
                <a:latin typeface="Times New Roman" panose="02020603050405020304" pitchFamily="18" charset="0"/>
                <a:cs typeface="Times New Roman" panose="02020603050405020304" pitchFamily="18" charset="0"/>
              </a:rPr>
              <a:t>Engr</a:t>
            </a:r>
            <a:r>
              <a:rPr lang="en-US" sz="2000" b="1" i="0" dirty="0">
                <a:effectLst/>
                <a:latin typeface="Times New Roman" panose="02020603050405020304" pitchFamily="18" charset="0"/>
                <a:cs typeface="Times New Roman" panose="02020603050405020304" pitchFamily="18" charset="0"/>
              </a:rPr>
              <a:t>. Austin O. </a:t>
            </a:r>
            <a:r>
              <a:rPr lang="en-US" sz="2000" b="1" i="0" dirty="0" err="1">
                <a:effectLst/>
                <a:latin typeface="Times New Roman" panose="02020603050405020304" pitchFamily="18" charset="0"/>
                <a:cs typeface="Times New Roman" panose="02020603050405020304" pitchFamily="18" charset="0"/>
              </a:rPr>
              <a:t>Avuru</a:t>
            </a:r>
            <a:r>
              <a:rPr lang="en-US" sz="2000" b="1" i="0" dirty="0">
                <a:effectLst/>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is the Founder and Executive Chairman of AA Holdings.</a:t>
            </a:r>
            <a:r>
              <a:rPr lang="en-US" sz="2000" dirty="0">
                <a:latin typeface="Times New Roman" panose="02020603050405020304" pitchFamily="18" charset="0"/>
                <a:cs typeface="Times New Roman" panose="02020603050405020304" pitchFamily="18" charset="0"/>
              </a:rPr>
              <a:t> P</a:t>
            </a:r>
            <a:r>
              <a:rPr lang="en-US" sz="2000" b="0" i="0" dirty="0">
                <a:effectLst/>
                <a:latin typeface="Times New Roman" panose="02020603050405020304" pitchFamily="18" charset="0"/>
                <a:cs typeface="Times New Roman" panose="02020603050405020304" pitchFamily="18" charset="0"/>
              </a:rPr>
              <a:t>ioneer CEO of </a:t>
            </a:r>
            <a:r>
              <a:rPr lang="en-US" sz="2000" b="0" i="0" dirty="0" err="1">
                <a:effectLst/>
                <a:latin typeface="Times New Roman" panose="02020603050405020304" pitchFamily="18" charset="0"/>
                <a:cs typeface="Times New Roman" panose="02020603050405020304" pitchFamily="18" charset="0"/>
              </a:rPr>
              <a:t>Seplat</a:t>
            </a:r>
            <a:r>
              <a:rPr lang="en-US" sz="2000" b="0" i="0" dirty="0">
                <a:effectLst/>
                <a:latin typeface="Times New Roman" panose="02020603050405020304" pitchFamily="18" charset="0"/>
                <a:cs typeface="Times New Roman" panose="02020603050405020304" pitchFamily="18" charset="0"/>
              </a:rPr>
              <a:t> Ltd, a company he co-founded. </a:t>
            </a:r>
          </a:p>
          <a:p>
            <a:pPr lvl="1"/>
            <a:r>
              <a:rPr lang="en-US" sz="2000" b="0" i="0" dirty="0">
                <a:effectLst/>
                <a:latin typeface="Times New Roman" panose="02020603050405020304" pitchFamily="18" charset="0"/>
                <a:cs typeface="Times New Roman" panose="02020603050405020304" pitchFamily="18" charset="0"/>
              </a:rPr>
              <a:t>Under his leadership, </a:t>
            </a:r>
            <a:r>
              <a:rPr lang="en-US" sz="2000" b="0" i="0" dirty="0" err="1">
                <a:effectLst/>
                <a:latin typeface="Times New Roman" panose="02020603050405020304" pitchFamily="18" charset="0"/>
                <a:cs typeface="Times New Roman" panose="02020603050405020304" pitchFamily="18" charset="0"/>
              </a:rPr>
              <a:t>Seplat</a:t>
            </a:r>
            <a:r>
              <a:rPr lang="en-US" sz="2000" b="0" i="0" dirty="0">
                <a:effectLst/>
                <a:latin typeface="Times New Roman" panose="02020603050405020304" pitchFamily="18" charset="0"/>
                <a:cs typeface="Times New Roman" panose="02020603050405020304" pitchFamily="18" charset="0"/>
              </a:rPr>
              <a:t> was dually listed on the London Stock Exchange and Nigeria Stock Exchange. </a:t>
            </a:r>
          </a:p>
          <a:p>
            <a:pPr lvl="1"/>
            <a:r>
              <a:rPr lang="en-US" sz="2000" b="0" i="0" dirty="0">
                <a:effectLst/>
                <a:latin typeface="Times New Roman" panose="02020603050405020304" pitchFamily="18" charset="0"/>
                <a:cs typeface="Times New Roman" panose="02020603050405020304" pitchFamily="18" charset="0"/>
              </a:rPr>
              <a:t>He retired as CEO of </a:t>
            </a:r>
            <a:r>
              <a:rPr lang="en-US" sz="2000" b="0" i="0" dirty="0" err="1">
                <a:effectLst/>
                <a:latin typeface="Times New Roman" panose="02020603050405020304" pitchFamily="18" charset="0"/>
                <a:cs typeface="Times New Roman" panose="02020603050405020304" pitchFamily="18" charset="0"/>
              </a:rPr>
              <a:t>Seplat</a:t>
            </a:r>
            <a:r>
              <a:rPr lang="en-US" sz="2000" b="0" i="0" dirty="0">
                <a:effectLst/>
                <a:latin typeface="Times New Roman" panose="02020603050405020304" pitchFamily="18" charset="0"/>
                <a:cs typeface="Times New Roman" panose="02020603050405020304" pitchFamily="18" charset="0"/>
              </a:rPr>
              <a:t> in 2020 and remains on the Board. Recipient of the </a:t>
            </a:r>
            <a:r>
              <a:rPr lang="en-US" sz="2000" b="0" i="0" dirty="0" err="1">
                <a:effectLst/>
                <a:latin typeface="Times New Roman" panose="02020603050405020304" pitchFamily="18" charset="0"/>
                <a:cs typeface="Times New Roman" panose="02020603050405020304" pitchFamily="18" charset="0"/>
              </a:rPr>
              <a:t>Aret</a:t>
            </a:r>
            <a:r>
              <a:rPr lang="en-US" sz="2000" b="0" i="0" dirty="0">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Adams Award and the 2013 Ernst &amp; Young Entrepreneur of the year award. </a:t>
            </a:r>
          </a:p>
          <a:p>
            <a:pPr lvl="1"/>
            <a:r>
              <a:rPr lang="en-US" sz="2000" b="0" i="0" dirty="0">
                <a:effectLst/>
                <a:latin typeface="Times New Roman" panose="02020603050405020304" pitchFamily="18" charset="0"/>
                <a:cs typeface="Times New Roman" panose="02020603050405020304" pitchFamily="18" charset="0"/>
              </a:rPr>
              <a:t>He is the author of “Politics, Economics &amp; the Nigerian Petroleum Industry” and co-author of “Nigerian Petroleum Business, A Handbook”. </a:t>
            </a:r>
          </a:p>
        </p:txBody>
      </p:sp>
    </p:spTree>
    <p:extLst>
      <p:ext uri="{BB962C8B-B14F-4D97-AF65-F5344CB8AC3E}">
        <p14:creationId xmlns:p14="http://schemas.microsoft.com/office/powerpoint/2010/main" val="4138025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94F9F1-A92A-34F7-A37C-8B61F4284B2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FC5F2-A6AE-6FF0-4865-6D18EFAA5436}"/>
              </a:ext>
            </a:extLst>
          </p:cNvPr>
          <p:cNvSpPr>
            <a:spLocks noGrp="1"/>
          </p:cNvSpPr>
          <p:nvPr>
            <p:ph type="title"/>
          </p:nvPr>
        </p:nvSpPr>
        <p:spPr>
          <a:xfrm>
            <a:off x="350041" y="586855"/>
            <a:ext cx="2401025" cy="3387497"/>
          </a:xfrm>
        </p:spPr>
        <p:txBody>
          <a:bodyPr anchor="b">
            <a:normAutofit/>
          </a:bodyPr>
          <a:lstStyle/>
          <a:p>
            <a:pPr algn="r"/>
            <a:r>
              <a:rPr lang="en-NG" sz="2200" b="1" ker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THE RISE OF ARTIFICIAL INTELLIGENCE (AI) AND ITS IMPACT ON EDUCATION</a:t>
            </a:r>
            <a:endParaRPr lang="en-NG" sz="2200">
              <a:solidFill>
                <a:srgbClr val="FFFFFF"/>
              </a:solidFill>
            </a:endParaRPr>
          </a:p>
        </p:txBody>
      </p:sp>
      <p:sp>
        <p:nvSpPr>
          <p:cNvPr id="3" name="Content Placeholder 2">
            <a:extLst>
              <a:ext uri="{FF2B5EF4-FFF2-40B4-BE49-F238E27FC236}">
                <a16:creationId xmlns:a16="http://schemas.microsoft.com/office/drawing/2014/main" id="{C8A1254A-918E-0A10-40D3-A441952FA85A}"/>
              </a:ext>
            </a:extLst>
          </p:cNvPr>
          <p:cNvSpPr>
            <a:spLocks noGrp="1"/>
          </p:cNvSpPr>
          <p:nvPr>
            <p:ph idx="1"/>
          </p:nvPr>
        </p:nvSpPr>
        <p:spPr>
          <a:xfrm>
            <a:off x="3070384" y="350520"/>
            <a:ext cx="5890736" cy="6263640"/>
          </a:xfrm>
        </p:spPr>
        <p:txBody>
          <a:bodyPr anchor="ctr">
            <a:noAutofit/>
          </a:bodyPr>
          <a:lstStyle/>
          <a:p>
            <a:pPr>
              <a:spcBef>
                <a:spcPts val="0"/>
              </a:spcBef>
              <a:spcAft>
                <a:spcPts val="600"/>
              </a:spcAft>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Nigeria has embraced AI across various sectors.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In healthcare, AI enhances diagnostics, disease prediction, and personalized treatment. In agriculture, it facilitates precision farming.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AI-powered tools improve learning outcomes and expand access to education.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The legal and judicial sectors benefit from AI-driven automation, streamlining legal processes and enhancing access to justice.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In transportation, AI optimizes logistics, traffic management, and safety.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Artificial Intelligence (AI)</a:t>
            </a:r>
            <a:r>
              <a:rPr lang="en-NG" sz="1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has emerged as a powerful tool with the potential to revolutionize education. From personalized learning platforms to intelligent tutoring systems, AI is transforming the way we teach and learn. </a:t>
            </a:r>
            <a:endPar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600"/>
              </a:spcAft>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Artificial Intelligence is rapidly reshaping our world, and its impact on education is profound. </a:t>
            </a:r>
            <a:endPar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600"/>
              </a:spcAft>
            </a:pPr>
            <a:r>
              <a:rPr lang="en-NG" sz="1600" kern="100" dirty="0">
                <a:effectLst/>
                <a:latin typeface="Times New Roman" panose="02020603050405020304" pitchFamily="18" charset="0"/>
                <a:ea typeface="Aptos" panose="020B0004020202020204" pitchFamily="34" charset="0"/>
                <a:cs typeface="Times New Roman" panose="02020603050405020304" pitchFamily="18" charset="0"/>
              </a:rPr>
              <a:t>Despite these advancements, challenges persist, including limited access to data, AI education, and skilled human resources necessary for further development. </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While AI offers immense potential, it is crucial to ensure that everyone has the opportunity to benefit from these advancements. </a:t>
            </a:r>
            <a:endParaRPr lang="en-US" sz="1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600"/>
              </a:spcAft>
            </a:pPr>
            <a:r>
              <a:rPr lang="en-NG" sz="1600" kern="0" dirty="0">
                <a:effectLst/>
                <a:latin typeface="Times New Roman" panose="02020603050405020304" pitchFamily="18" charset="0"/>
                <a:ea typeface="Times New Roman" panose="02020603050405020304" pitchFamily="18" charset="0"/>
                <a:cs typeface="Times New Roman" panose="02020603050405020304" pitchFamily="18" charset="0"/>
              </a:rPr>
              <a:t>Universal digital literacy is essential to navigating the digital age and participating fully in the knowledge economy. </a:t>
            </a:r>
            <a:endParaRPr lang="en-NG"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600"/>
              </a:spcAft>
            </a:pPr>
            <a:endParaRPr lang="en-NG"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604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490B0-3204-9244-E298-6828F7F39CC8}"/>
              </a:ext>
            </a:extLst>
          </p:cNvPr>
          <p:cNvSpPr>
            <a:spLocks noGrp="1"/>
          </p:cNvSpPr>
          <p:nvPr>
            <p:ph type="title"/>
          </p:nvPr>
        </p:nvSpPr>
        <p:spPr>
          <a:xfrm>
            <a:off x="515125" y="1153572"/>
            <a:ext cx="2400300" cy="4461163"/>
          </a:xfrm>
        </p:spPr>
        <p:txBody>
          <a:bodyPr>
            <a:normAutofit/>
          </a:bodyPr>
          <a:lstStyle/>
          <a:p>
            <a:r>
              <a:rPr lang="en-US" sz="3700" b="1">
                <a:solidFill>
                  <a:srgbClr val="FFFFFF"/>
                </a:solidFill>
              </a:rPr>
              <a:t>Digital Revolution</a:t>
            </a:r>
            <a:endParaRPr lang="en-NG" sz="3700"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7DE87D6-7615-1459-DF1A-00D8E8967F0E}"/>
              </a:ext>
            </a:extLst>
          </p:cNvPr>
          <p:cNvSpPr>
            <a:spLocks noGrp="1"/>
          </p:cNvSpPr>
          <p:nvPr>
            <p:ph idx="1"/>
          </p:nvPr>
        </p:nvSpPr>
        <p:spPr>
          <a:xfrm>
            <a:off x="3335481" y="591344"/>
            <a:ext cx="5179868" cy="5585619"/>
          </a:xfrm>
        </p:spPr>
        <p:txBody>
          <a:bodyPr anchor="ctr">
            <a:normAutofit/>
          </a:bodyPr>
          <a:lstStyle/>
          <a:p>
            <a:pPr>
              <a:spcBef>
                <a:spcPts val="0"/>
              </a:spcBef>
              <a:spcAft>
                <a:spcPts val="1200"/>
              </a:spcAft>
            </a:pPr>
            <a:r>
              <a:rPr lang="en-NG" sz="2400" kern="100">
                <a:effectLst/>
                <a:latin typeface="Times New Roman" panose="02020603050405020304" pitchFamily="18" charset="0"/>
                <a:ea typeface="Aptos" panose="020B0004020202020204" pitchFamily="34" charset="0"/>
                <a:cs typeface="Times New Roman" panose="02020603050405020304" pitchFamily="18" charset="0"/>
              </a:rPr>
              <a:t>We are in the midst of a digital revolution that is reshaping the way we live, work, and learn. </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2400" kern="100">
                <a:effectLst/>
                <a:latin typeface="Times New Roman" panose="02020603050405020304" pitchFamily="18" charset="0"/>
                <a:ea typeface="Aptos" panose="020B0004020202020204" pitchFamily="34" charset="0"/>
                <a:cs typeface="Times New Roman" panose="02020603050405020304" pitchFamily="18" charset="0"/>
              </a:rPr>
              <a:t>One of the most pressing challenges of our time is ensuring that every student, regardless of their background or geographic location, has access to digital literacy, the ability to navigate, evaluate, and create using digital technologies. </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2400" kern="100">
                <a:effectLst/>
                <a:latin typeface="Times New Roman" panose="02020603050405020304" pitchFamily="18" charset="0"/>
                <a:ea typeface="Aptos" panose="020B0004020202020204" pitchFamily="34" charset="0"/>
                <a:cs typeface="Times New Roman" panose="02020603050405020304" pitchFamily="18" charset="0"/>
              </a:rPr>
              <a:t>In a world increasingly dominated by technology, the need for Universal Digital Literacy is becoming as critical as the need for Universal Primary Education was in the 1950s.</a:t>
            </a:r>
            <a:endParaRPr lang="en-NG" sz="24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3405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8A0BF4-414E-766A-206E-86C5148A03DA}"/>
              </a:ext>
            </a:extLst>
          </p:cNvPr>
          <p:cNvSpPr>
            <a:spLocks noGrp="1"/>
          </p:cNvSpPr>
          <p:nvPr>
            <p:ph type="title"/>
          </p:nvPr>
        </p:nvSpPr>
        <p:spPr>
          <a:xfrm>
            <a:off x="628650" y="365125"/>
            <a:ext cx="7886700" cy="1325563"/>
          </a:xfrm>
        </p:spPr>
        <p:txBody>
          <a:bodyPr>
            <a:normAutofit/>
          </a:bodyPr>
          <a:lstStyle/>
          <a:p>
            <a:r>
              <a:rPr lang="en-US" b="1"/>
              <a:t>ARTIFICIAL INTELLIGENCE (AI) AND DIGITAL LITERACY</a:t>
            </a:r>
            <a:endParaRPr lang="en-NG" b="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FCFE0B-971E-9753-6724-B17101A47CE2}"/>
              </a:ext>
            </a:extLst>
          </p:cNvPr>
          <p:cNvSpPr>
            <a:spLocks noGrp="1"/>
          </p:cNvSpPr>
          <p:nvPr>
            <p:ph idx="1"/>
          </p:nvPr>
        </p:nvSpPr>
        <p:spPr>
          <a:xfrm>
            <a:off x="416782" y="1698242"/>
            <a:ext cx="8498618" cy="5022598"/>
          </a:xfrm>
        </p:spPr>
        <p:txBody>
          <a:bodyPr>
            <a:noAutofit/>
          </a:bodyPr>
          <a:lstStyle/>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Today, digital literacy is no longer a luxury; it is a necessity. From virtual classrooms to online resources, from coding to data science, digital skills are becoming the foundation for success in nearly every field.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Yet, there are still significant barriers to ensuring that all students have access to the tools, infrastructure, and education necessary to thrive in a digital world. This is where AI comes into play.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AI, along with other emerging technologies like the Internet of Things (IoT) and cloud computing, has the potential to transform education, making learning more personalized, accessible, and efficient. AI can provide individualized learning experiences, enhance teacher training, automate administrative tasks, and even offer real-time feedback to students.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But with this opportunity comes a challenge: How can we ensure that all students, across Nigeria and beyond, have access to the digital tools and skills essential for success in today’s world? The challenge extends beyond technology; it is fundamentally about equity, ensuring that no one is left behind. </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83489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6236FC-0997-887E-CD15-1E2AF977ED79}"/>
              </a:ext>
            </a:extLst>
          </p:cNvPr>
          <p:cNvSpPr>
            <a:spLocks noGrp="1"/>
          </p:cNvSpPr>
          <p:nvPr>
            <p:ph type="title"/>
          </p:nvPr>
        </p:nvSpPr>
        <p:spPr>
          <a:xfrm>
            <a:off x="628650" y="365125"/>
            <a:ext cx="7886700" cy="1325563"/>
          </a:xfrm>
        </p:spPr>
        <p:txBody>
          <a:bodyPr>
            <a:normAutofit/>
          </a:bodyPr>
          <a:lstStyle/>
          <a:p>
            <a:r>
              <a:rPr lang="en-US" b="1"/>
              <a:t>Harnessing the Benefits of Digital Literacy and AI</a:t>
            </a:r>
            <a:endParaRPr lang="en-NG" b="1"/>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8FB5245-1EE2-21B9-346D-E7A43001540D}"/>
              </a:ext>
            </a:extLst>
          </p:cNvPr>
          <p:cNvSpPr>
            <a:spLocks noGrp="1"/>
          </p:cNvSpPr>
          <p:nvPr>
            <p:ph idx="1"/>
          </p:nvPr>
        </p:nvSpPr>
        <p:spPr>
          <a:xfrm>
            <a:off x="628650" y="1825625"/>
            <a:ext cx="7886700" cy="4351338"/>
          </a:xfrm>
        </p:spPr>
        <p:txBody>
          <a:bodyPr>
            <a:normAutofit/>
          </a:bodyPr>
          <a:lstStyle/>
          <a:p>
            <a:pPr>
              <a:spcBef>
                <a:spcPts val="0"/>
              </a:spcBef>
              <a:spcAft>
                <a:spcPts val="1200"/>
              </a:spcAft>
            </a:pP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To fully harness the benefits of AI, we must not only provide access to technology but also equip students with digital skills, train educators, and promote inclusive digital policies. </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This is where visionary leadership is crucial, leaders with the foresight and commitment of the late Professor S. O. </a:t>
            </a:r>
            <a:r>
              <a:rPr lang="en-NG" sz="24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 who championed educational transformation in the 1950s. </a:t>
            </a:r>
            <a:endParaRPr lang="en-US" sz="2400" kern="10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Just as he laid the foundation for Universal Primary Education, we now need bold and strategic action to bridge the digital divide and ensure that every student, regardless of location or background, can thrive in the digital age.</a:t>
            </a:r>
            <a:endParaRPr lang="en-NG" sz="2400" kern="10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endParaRPr lang="en-NG"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92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08EB78-2CA7-6ADA-B536-C73D62A62E3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52C27-E25C-5662-7056-24511F83A96F}"/>
              </a:ext>
            </a:extLst>
          </p:cNvPr>
          <p:cNvSpPr>
            <a:spLocks noGrp="1"/>
          </p:cNvSpPr>
          <p:nvPr>
            <p:ph type="title"/>
          </p:nvPr>
        </p:nvSpPr>
        <p:spPr>
          <a:xfrm>
            <a:off x="628650" y="365125"/>
            <a:ext cx="7886700" cy="1325563"/>
          </a:xfrm>
        </p:spPr>
        <p:txBody>
          <a:bodyPr>
            <a:normAutofit/>
          </a:bodyPr>
          <a:lstStyle/>
          <a:p>
            <a:r>
              <a:rPr lang="en-NG" sz="4700" b="1" kern="100">
                <a:latin typeface="Times New Roman" panose="02020603050405020304" pitchFamily="18" charset="0"/>
                <a:ea typeface="Aptos" panose="020B0004020202020204" pitchFamily="34" charset="0"/>
                <a:cs typeface="Times New Roman" panose="02020603050405020304" pitchFamily="18" charset="0"/>
              </a:rPr>
              <a:t>CLOSING REFLECTIONS</a:t>
            </a:r>
            <a:endParaRPr lang="en-NG" sz="4700"/>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D5AFA4-391C-46C8-130A-E0153747B056}"/>
              </a:ext>
            </a:extLst>
          </p:cNvPr>
          <p:cNvSpPr>
            <a:spLocks noGrp="1"/>
          </p:cNvSpPr>
          <p:nvPr>
            <p:ph idx="1"/>
          </p:nvPr>
        </p:nvSpPr>
        <p:spPr>
          <a:xfrm>
            <a:off x="628649" y="1929384"/>
            <a:ext cx="8140445" cy="4251960"/>
          </a:xfrm>
        </p:spPr>
        <p:txBody>
          <a:bodyPr>
            <a:normAutofit/>
          </a:bodyPr>
          <a:lstStyle/>
          <a:p>
            <a:pPr>
              <a:spcAft>
                <a:spcPts val="800"/>
              </a:spcAft>
            </a:pP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The Free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UPE </a:t>
            </a: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programme of the Western Region of Nigeria in the 1950s and early 1960s offers a powerful historical lens for shaping contemporary digital education policies.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The core principles: political will, infrastructure investment, teacher training, community engagement, equity, and long-term vision, remain as relevant today as they were then.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Aft>
                <a:spcPts val="800"/>
              </a:spcAft>
            </a:pP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Digital literacy serves as a catalyst for social inclusion, employability, educational advancement, civic engagement, financial inclusion, and personal empowerment. (</a:t>
            </a:r>
            <a:r>
              <a:rPr lang="en-NG" sz="2400" kern="0" dirty="0">
                <a:effectLst/>
                <a:latin typeface="Times New Roman" panose="02020603050405020304" pitchFamily="18" charset="0"/>
                <a:ea typeface="Times New Roman" panose="02020603050405020304" pitchFamily="18" charset="0"/>
                <a:cs typeface="Times New Roman" panose="02020603050405020304" pitchFamily="18" charset="0"/>
              </a:rPr>
              <a:t>Shaw &amp; Glover, 2024</a:t>
            </a: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 Putri &amp; Haryanto, 2023; </a:t>
            </a:r>
            <a:r>
              <a:rPr lang="en-NG" sz="2400" kern="0" dirty="0">
                <a:effectLst/>
                <a:latin typeface="Times New Roman" panose="02020603050405020304" pitchFamily="18" charset="0"/>
                <a:ea typeface="Times New Roman" panose="02020603050405020304" pitchFamily="18" charset="0"/>
                <a:cs typeface="Times New Roman" panose="02020603050405020304" pitchFamily="18" charset="0"/>
              </a:rPr>
              <a:t>Ghosh &amp; Ghosh, 2024; Nwokorie &amp; Okafor, 2024</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NG"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65617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03D7B-3854-A230-BA94-88880DA254DB}"/>
              </a:ext>
            </a:extLst>
          </p:cNvPr>
          <p:cNvSpPr>
            <a:spLocks noGrp="1"/>
          </p:cNvSpPr>
          <p:nvPr>
            <p:ph type="title"/>
          </p:nvPr>
        </p:nvSpPr>
        <p:spPr>
          <a:xfrm>
            <a:off x="3415299" y="289561"/>
            <a:ext cx="5098906" cy="1021080"/>
          </a:xfrm>
        </p:spPr>
        <p:txBody>
          <a:bodyPr anchor="b">
            <a:normAutofit fontScale="90000"/>
          </a:bodyPr>
          <a:lstStyle/>
          <a:p>
            <a:r>
              <a:rPr lang="en-US" sz="3500" b="1" dirty="0"/>
              <a:t>Looking into the Future of Education</a:t>
            </a:r>
            <a:endParaRPr lang="en-NG" sz="3500" b="1" dirty="0"/>
          </a:p>
        </p:txBody>
      </p:sp>
      <p:pic>
        <p:nvPicPr>
          <p:cNvPr id="5" name="Picture 4">
            <a:extLst>
              <a:ext uri="{FF2B5EF4-FFF2-40B4-BE49-F238E27FC236}">
                <a16:creationId xmlns:a16="http://schemas.microsoft.com/office/drawing/2014/main" id="{CEF66600-B036-8CC3-7F14-169B3B8023F9}"/>
              </a:ext>
            </a:extLst>
          </p:cNvPr>
          <p:cNvPicPr>
            <a:picLocks noChangeAspect="1"/>
          </p:cNvPicPr>
          <p:nvPr/>
        </p:nvPicPr>
        <p:blipFill>
          <a:blip r:embed="rId2"/>
          <a:srcRect l="49343" r="24843"/>
          <a:stretch/>
        </p:blipFill>
        <p:spPr>
          <a:xfrm>
            <a:off x="20" y="10"/>
            <a:ext cx="3147352" cy="6857990"/>
          </a:xfrm>
          <a:prstGeom prst="rect">
            <a:avLst/>
          </a:prstGeom>
          <a:effectLst/>
        </p:spPr>
      </p:pic>
      <p:sp>
        <p:nvSpPr>
          <p:cNvPr id="3" name="Content Placeholder 2">
            <a:extLst>
              <a:ext uri="{FF2B5EF4-FFF2-40B4-BE49-F238E27FC236}">
                <a16:creationId xmlns:a16="http://schemas.microsoft.com/office/drawing/2014/main" id="{2472B1EC-4BCA-0040-85E4-9EA0C6E70FE0}"/>
              </a:ext>
            </a:extLst>
          </p:cNvPr>
          <p:cNvSpPr>
            <a:spLocks noGrp="1"/>
          </p:cNvSpPr>
          <p:nvPr>
            <p:ph idx="1"/>
          </p:nvPr>
        </p:nvSpPr>
        <p:spPr>
          <a:xfrm>
            <a:off x="3415299" y="1463042"/>
            <a:ext cx="5439141" cy="5105397"/>
          </a:xfrm>
        </p:spPr>
        <p:txBody>
          <a:bodyPr>
            <a:noAutofit/>
          </a:bodyPr>
          <a:lstStyle/>
          <a:p>
            <a:r>
              <a:rPr lang="en-NG" sz="1800" kern="0" dirty="0">
                <a:effectLst/>
                <a:latin typeface="Times New Roman" panose="02020603050405020304" pitchFamily="18" charset="0"/>
                <a:ea typeface="Times New Roman" panose="02020603050405020304" pitchFamily="18" charset="0"/>
                <a:cs typeface="Times New Roman" panose="02020603050405020304" pitchFamily="18" charset="0"/>
              </a:rPr>
              <a:t>As we look to the future of education, we must draw inspiration from the legacy of Chief S. O. </a:t>
            </a:r>
            <a:r>
              <a:rPr lang="en-NG"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Awokoya</a:t>
            </a:r>
            <a:r>
              <a:rPr lang="en-NG"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NG" sz="1800" kern="0" dirty="0">
                <a:effectLst/>
                <a:latin typeface="Times New Roman" panose="02020603050405020304" pitchFamily="18" charset="0"/>
                <a:ea typeface="Times New Roman" panose="02020603050405020304" pitchFamily="18" charset="0"/>
                <a:cs typeface="Times New Roman" panose="02020603050405020304" pitchFamily="18" charset="0"/>
              </a:rPr>
              <a:t>Chief </a:t>
            </a:r>
            <a:r>
              <a:rPr lang="en-NG"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Awokoya</a:t>
            </a:r>
            <a:r>
              <a:rPr lang="en-NG" sz="1800" kern="0" dirty="0">
                <a:effectLst/>
                <a:latin typeface="Times New Roman" panose="02020603050405020304" pitchFamily="18" charset="0"/>
                <a:ea typeface="Times New Roman" panose="02020603050405020304" pitchFamily="18" charset="0"/>
                <a:cs typeface="Times New Roman" panose="02020603050405020304" pitchFamily="18" charset="0"/>
              </a:rPr>
              <a:t> fought for equal access to primary education, we must strive to ensure that all students have equal access to the benefits of Digital and AI-powered education. </a:t>
            </a: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For Nigeria to thrive in the digital age, it must apply these lessons boldly, crafting a comprehensive and inclusive digital education strategy that ensures every Nigerian child is not only literate but digitally empowered.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The vision that built classrooms in the 1950s must now build digital bridges, ensuring that no one is left behind in the global knowledge economy.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By learning from the past, Nigeria can create a future where digital education, like primary education before it, becomes a transformative force for national development.</a:t>
            </a:r>
            <a:endParaRPr lang="en-NG" sz="1800" dirty="0"/>
          </a:p>
        </p:txBody>
      </p:sp>
    </p:spTree>
    <p:extLst>
      <p:ext uri="{BB962C8B-B14F-4D97-AF65-F5344CB8AC3E}">
        <p14:creationId xmlns:p14="http://schemas.microsoft.com/office/powerpoint/2010/main" val="914234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F600FE-5E5B-AB9C-3CF6-8740394CE62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548D2-1446-DDF3-04A0-8E63746F1ABE}"/>
              </a:ext>
            </a:extLst>
          </p:cNvPr>
          <p:cNvSpPr>
            <a:spLocks noGrp="1"/>
          </p:cNvSpPr>
          <p:nvPr>
            <p:ph type="title"/>
          </p:nvPr>
        </p:nvSpPr>
        <p:spPr>
          <a:xfrm>
            <a:off x="3973321" y="329184"/>
            <a:ext cx="4688333" cy="1783080"/>
          </a:xfrm>
        </p:spPr>
        <p:txBody>
          <a:bodyPr anchor="b">
            <a:normAutofit/>
          </a:bodyPr>
          <a:lstStyle/>
          <a:p>
            <a:r>
              <a:rPr lang="en-NG" sz="4300" b="1" kern="100">
                <a:latin typeface="Times New Roman" panose="02020603050405020304" pitchFamily="18" charset="0"/>
                <a:ea typeface="Aptos" panose="020B0004020202020204" pitchFamily="34" charset="0"/>
                <a:cs typeface="Times New Roman" panose="02020603050405020304" pitchFamily="18" charset="0"/>
              </a:rPr>
              <a:t>APPRECIATION</a:t>
            </a:r>
            <a:endParaRPr lang="en-NG" sz="4300"/>
          </a:p>
        </p:txBody>
      </p:sp>
      <p:pic>
        <p:nvPicPr>
          <p:cNvPr id="5" name="Picture 4" descr="High angle view of a rolled paper, brown notebook, and black notepad on a wooden table">
            <a:extLst>
              <a:ext uri="{FF2B5EF4-FFF2-40B4-BE49-F238E27FC236}">
                <a16:creationId xmlns:a16="http://schemas.microsoft.com/office/drawing/2014/main" id="{DF5DDD0D-FE36-6600-1C73-1279454A9F6B}"/>
              </a:ext>
            </a:extLst>
          </p:cNvPr>
          <p:cNvPicPr>
            <a:picLocks noChangeAspect="1"/>
          </p:cNvPicPr>
          <p:nvPr/>
        </p:nvPicPr>
        <p:blipFill>
          <a:blip r:embed="rId2"/>
          <a:srcRect l="6834" r="59168"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368815-8045-9885-AC9F-8937FAE75C42}"/>
              </a:ext>
            </a:extLst>
          </p:cNvPr>
          <p:cNvSpPr>
            <a:spLocks noGrp="1"/>
          </p:cNvSpPr>
          <p:nvPr>
            <p:ph idx="1"/>
          </p:nvPr>
        </p:nvSpPr>
        <p:spPr>
          <a:xfrm>
            <a:off x="3973321" y="2706624"/>
            <a:ext cx="4896359" cy="3483864"/>
          </a:xfrm>
        </p:spPr>
        <p:txBody>
          <a:bodyPr>
            <a:noAutofit/>
          </a:bodyPr>
          <a:lstStyle/>
          <a:p>
            <a:pPr marL="0" indent="0" algn="just">
              <a:spcAft>
                <a:spcPts val="800"/>
              </a:spcAft>
              <a:buNone/>
            </a:pP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I would like to express my sincere gratitude to the Stephen Oluwole </a:t>
            </a:r>
            <a:r>
              <a:rPr lang="en-NG" sz="24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400" kern="100" dirty="0">
                <a:effectLst/>
                <a:latin typeface="Times New Roman" panose="02020603050405020304" pitchFamily="18" charset="0"/>
                <a:ea typeface="Aptos" panose="020B0004020202020204" pitchFamily="34" charset="0"/>
                <a:cs typeface="Times New Roman" panose="02020603050405020304" pitchFamily="18" charset="0"/>
              </a:rPr>
              <a:t> Foundation for Science Education (SOAFSE). I truly appreciate your invitation and the platform you have provided for me to share my thoughts and insights. I am deeply honoured to have been given the opportunity to address this distinguished audience. </a:t>
            </a:r>
            <a:endParaRPr lang="en-NG"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en-NG" sz="2400" dirty="0"/>
          </a:p>
        </p:txBody>
      </p:sp>
    </p:spTree>
    <p:extLst>
      <p:ext uri="{BB962C8B-B14F-4D97-AF65-F5344CB8AC3E}">
        <p14:creationId xmlns:p14="http://schemas.microsoft.com/office/powerpoint/2010/main" val="1764494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220196"/>
            <a:ext cx="7066893"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2099696"/>
            <a:ext cx="1456680"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836384" y="1866059"/>
            <a:ext cx="2987899"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27C203-6089-6717-0545-9280CCC3C85E}"/>
              </a:ext>
            </a:extLst>
          </p:cNvPr>
          <p:cNvSpPr>
            <a:spLocks noGrp="1"/>
          </p:cNvSpPr>
          <p:nvPr>
            <p:ph type="title"/>
          </p:nvPr>
        </p:nvSpPr>
        <p:spPr>
          <a:xfrm>
            <a:off x="3028950" y="1939159"/>
            <a:ext cx="5733470" cy="2751086"/>
          </a:xfrm>
        </p:spPr>
        <p:txBody>
          <a:bodyPr vert="horz" lIns="91440" tIns="45720" rIns="91440" bIns="45720" rtlCol="0" anchor="b">
            <a:normAutofit/>
          </a:bodyPr>
          <a:lstStyle/>
          <a:p>
            <a:pPr algn="r"/>
            <a:r>
              <a:rPr lang="en-US" sz="6000" b="1" kern="1200">
                <a:solidFill>
                  <a:schemeClr val="tx1"/>
                </a:solidFill>
                <a:latin typeface="+mj-lt"/>
                <a:ea typeface="+mj-ea"/>
                <a:cs typeface="+mj-cs"/>
              </a:rPr>
              <a:t>THANK YOU FOR YOUR ATTENTION</a:t>
            </a:r>
          </a:p>
        </p:txBody>
      </p:sp>
    </p:spTree>
    <p:extLst>
      <p:ext uri="{BB962C8B-B14F-4D97-AF65-F5344CB8AC3E}">
        <p14:creationId xmlns:p14="http://schemas.microsoft.com/office/powerpoint/2010/main" val="12424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675BF-EF03-741B-935E-FF2B10CE352B}"/>
              </a:ext>
            </a:extLst>
          </p:cNvPr>
          <p:cNvSpPr>
            <a:spLocks noGrp="1"/>
          </p:cNvSpPr>
          <p:nvPr>
            <p:ph type="title"/>
          </p:nvPr>
        </p:nvSpPr>
        <p:spPr>
          <a:xfrm>
            <a:off x="350041" y="586855"/>
            <a:ext cx="2401025" cy="3387497"/>
          </a:xfrm>
        </p:spPr>
        <p:txBody>
          <a:bodyPr anchor="b">
            <a:normAutofit/>
          </a:bodyPr>
          <a:lstStyle/>
          <a:p>
            <a:pPr algn="r"/>
            <a:r>
              <a:rPr lang="en-US" sz="3200" b="1">
                <a:solidFill>
                  <a:srgbClr val="FFFFFF"/>
                </a:solidFill>
                <a:latin typeface="Times New Roman" panose="02020603050405020304" pitchFamily="18" charset="0"/>
                <a:cs typeface="Times New Roman" panose="02020603050405020304" pitchFamily="18" charset="0"/>
              </a:rPr>
              <a:t>MS. FUNKE OPEKE, FOUNDER MAINONE, OAU ALUMNA</a:t>
            </a:r>
            <a:endParaRPr lang="en-NG" sz="3200" b="1">
              <a:solidFill>
                <a:srgbClr val="FFFFFF"/>
              </a:solidFill>
            </a:endParaRPr>
          </a:p>
        </p:txBody>
      </p:sp>
      <p:sp>
        <p:nvSpPr>
          <p:cNvPr id="3" name="Content Placeholder 2">
            <a:extLst>
              <a:ext uri="{FF2B5EF4-FFF2-40B4-BE49-F238E27FC236}">
                <a16:creationId xmlns:a16="http://schemas.microsoft.com/office/drawing/2014/main" id="{77AF98D2-DAF2-300C-030A-5FB1577D0109}"/>
              </a:ext>
            </a:extLst>
          </p:cNvPr>
          <p:cNvSpPr>
            <a:spLocks noGrp="1"/>
          </p:cNvSpPr>
          <p:nvPr>
            <p:ph idx="1"/>
          </p:nvPr>
        </p:nvSpPr>
        <p:spPr>
          <a:xfrm>
            <a:off x="3101107" y="228600"/>
            <a:ext cx="5875253" cy="6461760"/>
          </a:xfrm>
        </p:spPr>
        <p:txBody>
          <a:bodyPr anchor="ctr">
            <a:noAutofit/>
          </a:bodyPr>
          <a:lstStyle/>
          <a:p>
            <a:r>
              <a:rPr lang="en-US" sz="1800" dirty="0">
                <a:latin typeface="Times New Roman" panose="02020603050405020304" pitchFamily="18" charset="0"/>
                <a:cs typeface="Times New Roman" panose="02020603050405020304" pitchFamily="18" charset="0"/>
              </a:rPr>
              <a:t>Her company was supplying our bandwidth at OAU when I assumed office as Vice-Chancellor. </a:t>
            </a:r>
          </a:p>
          <a:p>
            <a:r>
              <a:rPr lang="en-US" sz="1800" dirty="0">
                <a:latin typeface="Times New Roman" panose="02020603050405020304" pitchFamily="18" charset="0"/>
                <a:cs typeface="Times New Roman" panose="02020603050405020304" pitchFamily="18" charset="0"/>
              </a:rPr>
              <a:t>As per standard procedure and in adherence to “Due Process,” we called for bids, with the expectation of awarding the contract to the most responsive bidder offering the lowest price. Unfortunately, the outcome was not in her company’s favor. </a:t>
            </a:r>
          </a:p>
          <a:p>
            <a:r>
              <a:rPr lang="en-US" sz="1800" dirty="0">
                <a:latin typeface="Times New Roman" panose="02020603050405020304" pitchFamily="18" charset="0"/>
                <a:cs typeface="Times New Roman" panose="02020603050405020304" pitchFamily="18" charset="0"/>
              </a:rPr>
              <a:t>I then arranged to meet her in Lagos, where she took the time to explain the “politics” of the sector, the unfair practices introduced by some companies in pricing and the lack of protection for Nigerian entrepreneurs. </a:t>
            </a:r>
          </a:p>
          <a:p>
            <a:r>
              <a:rPr lang="en-US" sz="1800" dirty="0">
                <a:latin typeface="Times New Roman" panose="02020603050405020304" pitchFamily="18" charset="0"/>
                <a:cs typeface="Times New Roman" panose="02020603050405020304" pitchFamily="18" charset="0"/>
              </a:rPr>
              <a:t>She then concluded with remarkable integrity: </a:t>
            </a:r>
          </a:p>
          <a:p>
            <a:pPr lvl="1"/>
            <a:r>
              <a:rPr lang="en-US" sz="1800" b="1" dirty="0">
                <a:latin typeface="Times New Roman" panose="02020603050405020304" pitchFamily="18" charset="0"/>
                <a:cs typeface="Times New Roman" panose="02020603050405020304" pitchFamily="18" charset="0"/>
              </a:rPr>
              <a:t>“VC, there is nothing in this for me. I was only doing it to support OAU, my Alma Mater. I WILL NEVER COMPROMISE MY HONOUR AND INTEGRITY. But I also understand your position and do not want to create any problems for you. Let it go to them.” </a:t>
            </a:r>
            <a:endParaRPr lang="en-US" sz="1800" dirty="0">
              <a:latin typeface="Times New Roman" panose="02020603050405020304" pitchFamily="18" charset="0"/>
              <a:cs typeface="Times New Roman" panose="02020603050405020304" pitchFamily="18" charset="0"/>
            </a:endParaRPr>
          </a:p>
          <a:p>
            <a:pPr marL="342900" lvl="1" indent="-342900"/>
            <a:r>
              <a:rPr lang="en-US" sz="1800" dirty="0">
                <a:latin typeface="Times New Roman" panose="02020603050405020304" pitchFamily="18" charset="0"/>
                <a:cs typeface="Times New Roman" panose="02020603050405020304" pitchFamily="18" charset="0"/>
              </a:rPr>
              <a:t>I left that meeting with deep admiration for her character but also with a heavy heart. It was disheartening to witness a system so broken that those who uphold truth and justice are sidelined, while those who manipulate the process thrive and expand.</a:t>
            </a:r>
          </a:p>
        </p:txBody>
      </p:sp>
    </p:spTree>
    <p:extLst>
      <p:ext uri="{BB962C8B-B14F-4D97-AF65-F5344CB8AC3E}">
        <p14:creationId xmlns:p14="http://schemas.microsoft.com/office/powerpoint/2010/main" val="166975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A822D-F30E-3682-3F8A-21487BC54DD1}"/>
              </a:ext>
            </a:extLst>
          </p:cNvPr>
          <p:cNvSpPr>
            <a:spLocks noGrp="1"/>
          </p:cNvSpPr>
          <p:nvPr>
            <p:ph type="title"/>
          </p:nvPr>
        </p:nvSpPr>
        <p:spPr>
          <a:xfrm>
            <a:off x="515125" y="1153572"/>
            <a:ext cx="2400300" cy="4461163"/>
          </a:xfrm>
        </p:spPr>
        <p:txBody>
          <a:bodyPr>
            <a:normAutofit/>
          </a:bodyPr>
          <a:lstStyle/>
          <a:p>
            <a:r>
              <a:rPr lang="en-NG" sz="2100" b="1" ker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INTRODUCTION</a:t>
            </a:r>
            <a:r>
              <a:rPr lang="en-NG" sz="2100" kern="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NG" sz="2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4B91EA3-D0A8-A8B0-BB5F-4AF74EC962BB}"/>
              </a:ext>
            </a:extLst>
          </p:cNvPr>
          <p:cNvSpPr>
            <a:spLocks noGrp="1"/>
          </p:cNvSpPr>
          <p:nvPr>
            <p:ph idx="1"/>
          </p:nvPr>
        </p:nvSpPr>
        <p:spPr>
          <a:xfrm>
            <a:off x="3267741" y="500062"/>
            <a:ext cx="5579919" cy="5857875"/>
          </a:xfrm>
        </p:spPr>
        <p:txBody>
          <a:bodyPr anchor="ctr">
            <a:noAutofit/>
          </a:bodyPr>
          <a:lstStyle/>
          <a:p>
            <a:pPr>
              <a:spcBef>
                <a:spcPts val="0"/>
              </a:spcBef>
              <a:spcAft>
                <a:spcPts val="1200"/>
              </a:spcAft>
            </a:pPr>
            <a:r>
              <a:rPr lang="en-NG" sz="2000" kern="0" dirty="0">
                <a:effectLst/>
                <a:latin typeface="Times New Roman" panose="02020603050405020304" pitchFamily="18" charset="0"/>
                <a:ea typeface="Times New Roman" panose="02020603050405020304" pitchFamily="18" charset="0"/>
                <a:cs typeface="Times New Roman" panose="02020603050405020304" pitchFamily="18" charset="0"/>
              </a:rPr>
              <a:t>It is a great honour to stand before you today to deliver this lecture in memory of Chief S. O. </a:t>
            </a:r>
            <a:r>
              <a:rPr lang="en-NG"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Awokoya</a:t>
            </a:r>
            <a:r>
              <a:rPr lang="en-NG" sz="2000" kern="0" dirty="0">
                <a:effectLst/>
                <a:latin typeface="Times New Roman" panose="02020603050405020304" pitchFamily="18" charset="0"/>
                <a:ea typeface="Times New Roman" panose="02020603050405020304" pitchFamily="18" charset="0"/>
                <a:cs typeface="Times New Roman" panose="02020603050405020304" pitchFamily="18" charset="0"/>
              </a:rPr>
              <a:t>. Chief </a:t>
            </a:r>
            <a:r>
              <a:rPr lang="en-NG"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Awokoya</a:t>
            </a:r>
            <a:r>
              <a:rPr lang="en-NG" sz="2000" kern="0" dirty="0">
                <a:effectLst/>
                <a:latin typeface="Times New Roman" panose="02020603050405020304" pitchFamily="18" charset="0"/>
                <a:ea typeface="Times New Roman" panose="02020603050405020304" pitchFamily="18" charset="0"/>
                <a:cs typeface="Times New Roman" panose="02020603050405020304" pitchFamily="18" charset="0"/>
              </a:rPr>
              <a:t> was a visionary leader who recognized the transformative power of education. </a:t>
            </a:r>
            <a:endPar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1200"/>
              </a:spcAft>
            </a:pPr>
            <a:r>
              <a:rPr lang="en-NG" sz="2000" kern="0" dirty="0">
                <a:effectLst/>
                <a:latin typeface="Times New Roman" panose="02020603050405020304" pitchFamily="18" charset="0"/>
                <a:ea typeface="Times New Roman" panose="02020603050405020304" pitchFamily="18" charset="0"/>
                <a:cs typeface="Times New Roman" panose="02020603050405020304" pitchFamily="18" charset="0"/>
              </a:rPr>
              <a:t>His pioneering efforts in introducing universal primary education in the Western Region of Nigeria in 1955 laid the foundation for the educational advancement of countless individuals and his</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 vision for education in Nigeria has continued to inspire and shape the educational landscape to this day.</a:t>
            </a:r>
            <a:endPar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1200"/>
              </a:spcAft>
            </a:pPr>
            <a:r>
              <a:rPr lang="en-NG" sz="2000" kern="0" dirty="0">
                <a:effectLst/>
                <a:latin typeface="Times New Roman" panose="02020603050405020304" pitchFamily="18" charset="0"/>
                <a:ea typeface="Times New Roman" panose="02020603050405020304" pitchFamily="18" charset="0"/>
                <a:cs typeface="Times New Roman" panose="02020603050405020304" pitchFamily="18" charset="0"/>
              </a:rPr>
              <a:t>Today, as we celebrate his legacy, we find ourselves at the dawn of another educational revolution, one driven by technology. </a:t>
            </a:r>
            <a:r>
              <a:rPr lang="en-NG" sz="2000" kern="100" dirty="0">
                <a:effectLst/>
                <a:latin typeface="Times New Roman" panose="02020603050405020304" pitchFamily="18" charset="0"/>
                <a:ea typeface="Aptos" panose="020B0004020202020204" pitchFamily="34" charset="0"/>
                <a:cs typeface="Times New Roman" panose="02020603050405020304" pitchFamily="18" charset="0"/>
              </a:rPr>
              <a:t>It is fitting that we honour his legacy by reflecting on how far we have come in our educational journey and what the future holds, especially in this era of rapid technological advancements. </a:t>
            </a:r>
            <a:endPar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0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170EA-6655-4950-C871-5654FF47AF0C}"/>
              </a:ext>
            </a:extLst>
          </p:cNvPr>
          <p:cNvSpPr>
            <a:spLocks noGrp="1"/>
          </p:cNvSpPr>
          <p:nvPr>
            <p:ph type="title"/>
          </p:nvPr>
        </p:nvSpPr>
        <p:spPr>
          <a:xfrm>
            <a:off x="515125" y="1153572"/>
            <a:ext cx="2400300" cy="4461163"/>
          </a:xfrm>
        </p:spPr>
        <p:txBody>
          <a:bodyPr>
            <a:normAutofit/>
          </a:bodyPr>
          <a:lstStyle/>
          <a:p>
            <a:r>
              <a:rPr lang="en-US" sz="2400" b="1">
                <a:solidFill>
                  <a:srgbClr val="FFFFFF"/>
                </a:solidFill>
              </a:rPr>
              <a:t>INTRODUCTION Continued…</a:t>
            </a:r>
            <a:endParaRPr lang="en-NG" sz="2400" b="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FABEBE-7D09-2BF6-C916-2FC4DF7088EF}"/>
              </a:ext>
            </a:extLst>
          </p:cNvPr>
          <p:cNvSpPr>
            <a:spLocks noGrp="1"/>
          </p:cNvSpPr>
          <p:nvPr>
            <p:ph idx="1"/>
          </p:nvPr>
        </p:nvSpPr>
        <p:spPr>
          <a:xfrm>
            <a:off x="3335480" y="319088"/>
            <a:ext cx="5389895" cy="6340792"/>
          </a:xfrm>
        </p:spPr>
        <p:txBody>
          <a:bodyPr anchor="ctr">
            <a:noAutofit/>
          </a:bodyPr>
          <a:lstStyle/>
          <a:p>
            <a:pPr>
              <a:spcBef>
                <a:spcPts val="0"/>
              </a:spcBef>
              <a:spcAft>
                <a:spcPts val="1200"/>
              </a:spcAft>
            </a:pPr>
            <a:r>
              <a:rPr lang="en-NG" sz="2200" kern="0" dirty="0">
                <a:effectLst/>
                <a:latin typeface="Times New Roman" panose="02020603050405020304" pitchFamily="18" charset="0"/>
                <a:ea typeface="Times New Roman" panose="02020603050405020304" pitchFamily="18" charset="0"/>
                <a:cs typeface="Times New Roman" panose="02020603050405020304" pitchFamily="18" charset="0"/>
              </a:rPr>
              <a:t>In this lecture, I intend to explore the parallel between Chief </a:t>
            </a:r>
            <a:r>
              <a:rPr lang="en-NG" sz="2200" kern="0" dirty="0" err="1">
                <a:effectLst/>
                <a:latin typeface="Times New Roman" panose="02020603050405020304" pitchFamily="18" charset="0"/>
                <a:ea typeface="Times New Roman" panose="02020603050405020304" pitchFamily="18" charset="0"/>
                <a:cs typeface="Times New Roman" panose="02020603050405020304" pitchFamily="18" charset="0"/>
              </a:rPr>
              <a:t>Awokoya's</a:t>
            </a:r>
            <a:r>
              <a:rPr lang="en-NG" sz="2200" kern="0" dirty="0">
                <a:effectLst/>
                <a:latin typeface="Times New Roman" panose="02020603050405020304" pitchFamily="18" charset="0"/>
                <a:ea typeface="Times New Roman" panose="02020603050405020304" pitchFamily="18" charset="0"/>
                <a:cs typeface="Times New Roman" panose="02020603050405020304" pitchFamily="18" charset="0"/>
              </a:rPr>
              <a:t> vision and the emerging landscape of technology-driven education, emphasizing the importance of universal digital literacy.</a:t>
            </a:r>
            <a:r>
              <a:rPr lang="en-NG" sz="22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2200" kern="100" dirty="0">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2200" kern="100" dirty="0">
                <a:effectLst/>
                <a:latin typeface="Times New Roman" panose="02020603050405020304" pitchFamily="18" charset="0"/>
                <a:ea typeface="Aptos" panose="020B0004020202020204" pitchFamily="34" charset="0"/>
                <a:cs typeface="Times New Roman" panose="02020603050405020304" pitchFamily="18" charset="0"/>
              </a:rPr>
              <a:t>We will interrogate two major concepts that have shaped the educational landscape: </a:t>
            </a:r>
            <a:r>
              <a:rPr lang="en-NG" sz="2200" b="1" kern="100" dirty="0">
                <a:effectLst/>
                <a:latin typeface="Times New Roman" panose="02020603050405020304" pitchFamily="18" charset="0"/>
                <a:ea typeface="Aptos" panose="020B0004020202020204" pitchFamily="34" charset="0"/>
                <a:cs typeface="Times New Roman" panose="02020603050405020304" pitchFamily="18" charset="0"/>
              </a:rPr>
              <a:t>Universal Primary Education</a:t>
            </a:r>
            <a:r>
              <a:rPr lang="en-NG" sz="2200" kern="100" dirty="0">
                <a:effectLst/>
                <a:latin typeface="Times New Roman" panose="02020603050405020304" pitchFamily="18" charset="0"/>
                <a:ea typeface="Aptos" panose="020B0004020202020204" pitchFamily="34" charset="0"/>
                <a:cs typeface="Times New Roman" panose="02020603050405020304" pitchFamily="18" charset="0"/>
              </a:rPr>
              <a:t>, a vision championed by Chief </a:t>
            </a:r>
            <a:r>
              <a:rPr lang="en-NG" sz="22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22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NG" sz="2200" b="1" kern="100" dirty="0">
                <a:effectLst/>
                <a:latin typeface="Times New Roman" panose="02020603050405020304" pitchFamily="18" charset="0"/>
                <a:ea typeface="Aptos" panose="020B0004020202020204" pitchFamily="34" charset="0"/>
                <a:cs typeface="Times New Roman" panose="02020603050405020304" pitchFamily="18" charset="0"/>
              </a:rPr>
              <a:t>Universal Digital Literacy</a:t>
            </a:r>
            <a:r>
              <a:rPr lang="en-NG" sz="2200" kern="100" dirty="0">
                <a:effectLst/>
                <a:latin typeface="Times New Roman" panose="02020603050405020304" pitchFamily="18" charset="0"/>
                <a:ea typeface="Aptos" panose="020B0004020202020204" pitchFamily="34" charset="0"/>
                <a:cs typeface="Times New Roman" panose="02020603050405020304" pitchFamily="18" charset="0"/>
              </a:rPr>
              <a:t>, a contemporary challenge made even more urgent by the rise of Artificial Intelligence (AI). </a:t>
            </a:r>
            <a:endParaRPr lang="en-US" sz="2200" kern="100" dirty="0">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2200" kern="100" dirty="0">
                <a:effectLst/>
                <a:latin typeface="Times New Roman" panose="02020603050405020304" pitchFamily="18" charset="0"/>
                <a:ea typeface="Aptos" panose="020B0004020202020204" pitchFamily="34" charset="0"/>
                <a:cs typeface="Times New Roman" panose="02020603050405020304" pitchFamily="18" charset="0"/>
              </a:rPr>
              <a:t>We will draw lessons from </a:t>
            </a:r>
            <a:r>
              <a:rPr lang="en-NG" sz="2200" kern="100" dirty="0" err="1">
                <a:effectLst/>
                <a:latin typeface="Times New Roman" panose="02020603050405020304" pitchFamily="18" charset="0"/>
                <a:ea typeface="Aptos" panose="020B0004020202020204" pitchFamily="34" charset="0"/>
                <a:cs typeface="Times New Roman" panose="02020603050405020304" pitchFamily="18" charset="0"/>
              </a:rPr>
              <a:t>Awokoya’s</a:t>
            </a:r>
            <a:r>
              <a:rPr lang="en-NG" sz="2200" kern="100" dirty="0">
                <a:effectLst/>
                <a:latin typeface="Times New Roman" panose="02020603050405020304" pitchFamily="18" charset="0"/>
                <a:ea typeface="Aptos" panose="020B0004020202020204" pitchFamily="34" charset="0"/>
                <a:cs typeface="Times New Roman" panose="02020603050405020304" pitchFamily="18" charset="0"/>
              </a:rPr>
              <a:t> contributions to education and consider how the current wave of technological innovations can shape the future of learning, making it more inclusive, accessible, and transformative for future generations.</a:t>
            </a:r>
            <a:endParaRPr lang="en-NG"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3244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60847-D73B-4147-F303-66AB622D62E6}"/>
              </a:ext>
            </a:extLst>
          </p:cNvPr>
          <p:cNvSpPr>
            <a:spLocks noGrp="1"/>
          </p:cNvSpPr>
          <p:nvPr>
            <p:ph type="title"/>
          </p:nvPr>
        </p:nvSpPr>
        <p:spPr>
          <a:xfrm>
            <a:off x="515125" y="1153572"/>
            <a:ext cx="2400300" cy="4461163"/>
          </a:xfrm>
        </p:spPr>
        <p:txBody>
          <a:bodyPr>
            <a:normAutofit/>
          </a:bodyPr>
          <a:lstStyle/>
          <a:p>
            <a:r>
              <a:rPr lang="en-NG" sz="28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PROFESSOR AWOKOYA AND THE UNIVERSAL PRIMARY EDUCATION (UPE) SCHEME OF THE WESTERN REGION</a:t>
            </a:r>
            <a:endParaRPr lang="en-NG" sz="28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3A1621C-E6F9-0376-5C0E-E83ED934E0F6}"/>
              </a:ext>
            </a:extLst>
          </p:cNvPr>
          <p:cNvSpPr>
            <a:spLocks noGrp="1"/>
          </p:cNvSpPr>
          <p:nvPr>
            <p:ph idx="1"/>
          </p:nvPr>
        </p:nvSpPr>
        <p:spPr>
          <a:xfrm>
            <a:off x="3335480" y="591344"/>
            <a:ext cx="5610399" cy="5947568"/>
          </a:xfrm>
        </p:spPr>
        <p:txBody>
          <a:bodyPr anchor="ctr">
            <a:noAutofit/>
          </a:bodyPr>
          <a:lstStyle/>
          <a:p>
            <a:r>
              <a:rPr lang="en-NG" sz="2200" kern="0" dirty="0">
                <a:effectLst/>
                <a:latin typeface="Times New Roman" panose="02020603050405020304" pitchFamily="18" charset="0"/>
                <a:ea typeface="Times New Roman" panose="02020603050405020304" pitchFamily="18" charset="0"/>
                <a:cs typeface="Times New Roman" panose="02020603050405020304" pitchFamily="18" charset="0"/>
              </a:rPr>
              <a:t>Chief </a:t>
            </a:r>
            <a:r>
              <a:rPr lang="en-NG" sz="2200" kern="0" dirty="0" err="1">
                <a:effectLst/>
                <a:latin typeface="Times New Roman" panose="02020603050405020304" pitchFamily="18" charset="0"/>
                <a:ea typeface="Times New Roman" panose="02020603050405020304" pitchFamily="18" charset="0"/>
                <a:cs typeface="Times New Roman" panose="02020603050405020304" pitchFamily="18" charset="0"/>
              </a:rPr>
              <a:t>Awokoya</a:t>
            </a:r>
            <a:r>
              <a:rPr lang="en-NG" sz="2200" kern="0" dirty="0">
                <a:effectLst/>
                <a:latin typeface="Times New Roman" panose="02020603050405020304" pitchFamily="18" charset="0"/>
                <a:ea typeface="Times New Roman" panose="02020603050405020304" pitchFamily="18" charset="0"/>
                <a:cs typeface="Times New Roman" panose="02020603050405020304" pitchFamily="18" charset="0"/>
              </a:rPr>
              <a:t> understood that education is the cornerstone of progress. </a:t>
            </a:r>
            <a:endPar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NG" sz="2200" kern="0" dirty="0">
                <a:effectLst/>
                <a:latin typeface="Times New Roman" panose="02020603050405020304" pitchFamily="18" charset="0"/>
                <a:ea typeface="Times New Roman" panose="02020603050405020304" pitchFamily="18" charset="0"/>
                <a:cs typeface="Times New Roman" panose="02020603050405020304" pitchFamily="18" charset="0"/>
              </a:rPr>
              <a:t>He recognized that a nation's development is inextricably linked to the education of its people. </a:t>
            </a:r>
            <a:endPar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NG" sz="2200" kern="0" dirty="0">
                <a:effectLst/>
                <a:latin typeface="Times New Roman" panose="02020603050405020304" pitchFamily="18" charset="0"/>
                <a:ea typeface="Times New Roman" panose="02020603050405020304" pitchFamily="18" charset="0"/>
                <a:cs typeface="Times New Roman" panose="02020603050405020304" pitchFamily="18" charset="0"/>
              </a:rPr>
              <a:t>By championing universal primary education, he not only increased access to education but also empowered individuals to break free from the shackles of illiteracy and poverty. </a:t>
            </a:r>
            <a:endPar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NG" sz="2200" kern="0" dirty="0">
                <a:effectLst/>
                <a:latin typeface="Times New Roman" panose="02020603050405020304" pitchFamily="18" charset="0"/>
                <a:ea typeface="Times New Roman" panose="02020603050405020304" pitchFamily="18" charset="0"/>
                <a:cs typeface="Times New Roman" panose="02020603050405020304" pitchFamily="18" charset="0"/>
              </a:rPr>
              <a:t>His vision was not merely to provide basic literacy but to cultivate critical thinking, problem-solving skills, and a lifelong love of learning. </a:t>
            </a:r>
            <a:endPar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NG" sz="2200" kern="0" dirty="0">
                <a:effectLst/>
                <a:latin typeface="Times New Roman" panose="02020603050405020304" pitchFamily="18" charset="0"/>
                <a:ea typeface="Times New Roman" panose="02020603050405020304" pitchFamily="18" charset="0"/>
                <a:cs typeface="Times New Roman" panose="02020603050405020304" pitchFamily="18" charset="0"/>
              </a:rPr>
              <a:t>He understood that education is not just about acquiring knowledge; but it is about developing the human potential to its fullest extent.</a:t>
            </a:r>
            <a:endParaRPr lang="en-NG"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0385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EB9693-C566-FB5A-5CD6-1DD0B74DCD0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E8369-02D8-02CD-7539-EF6EDE47B2C6}"/>
              </a:ext>
            </a:extLst>
          </p:cNvPr>
          <p:cNvSpPr>
            <a:spLocks noGrp="1"/>
          </p:cNvSpPr>
          <p:nvPr>
            <p:ph type="title"/>
          </p:nvPr>
        </p:nvSpPr>
        <p:spPr>
          <a:xfrm>
            <a:off x="243840" y="1198418"/>
            <a:ext cx="2400300" cy="4461163"/>
          </a:xfrm>
        </p:spPr>
        <p:txBody>
          <a:bodyPr>
            <a:normAutofit/>
          </a:bodyPr>
          <a:lstStyle/>
          <a:p>
            <a:r>
              <a:rPr lang="en-NG" sz="2800" b="1" kern="100" dirty="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PROFESSOR AWOKOYA AND THE UNIVERSAL PRIMARY EDUCATION (UPE) SCHEME OF THE WESTERN REGION</a:t>
            </a:r>
            <a:endParaRPr lang="en-NG" sz="28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3FAB390-8E48-2685-4D65-5430F7C4A4CC}"/>
              </a:ext>
            </a:extLst>
          </p:cNvPr>
          <p:cNvSpPr>
            <a:spLocks noGrp="1"/>
          </p:cNvSpPr>
          <p:nvPr>
            <p:ph idx="1"/>
          </p:nvPr>
        </p:nvSpPr>
        <p:spPr>
          <a:xfrm>
            <a:off x="2950670" y="319088"/>
            <a:ext cx="6056170" cy="6219823"/>
          </a:xfrm>
        </p:spPr>
        <p:txBody>
          <a:bodyPr anchor="ctr">
            <a:noAutofit/>
          </a:bodyPr>
          <a:lstStyle/>
          <a:p>
            <a:pPr>
              <a:spcBef>
                <a:spcPts val="0"/>
              </a:spcBef>
              <a:spcAft>
                <a:spcPts val="12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Chief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Awokoya</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was exceptionally well-prepared for his role.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At just 38 years old, he had acquired the broadest education and professional experience available to Nigerians of his time. A pioneering student at Yaba Higher College, Lagos, in the mid-1930s, he went on to teach sciences at St. Andrew's College, Oyo (1937–1943), and later at Abeokuta Grammar School under the formidable leadership of Reverend I. O. Ransome-Kuti after World War II.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Before his ministerial appointment, he founded and served as the principal of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Molusi</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College, Ijebu-Igbo.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His stint abroad, in Great Britain from 1943 to 1946, earned him a B.Sc. (Honours) from the University of London. Equally significant, this period immersed him in the vibrant community of West African students who intertwined their education with the emerging nationalist movement, fostering aspirations for self-government upon their return home. He was a founding member of the Egbe Omo Oduduwa.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1200"/>
              </a:spcAft>
            </a:pP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An obituary tribute from a past president of the Nigerian Medical Association, previously </a:t>
            </a:r>
            <a:r>
              <a:rPr lang="en-NG" sz="1800" kern="100" dirty="0" err="1">
                <a:effectLst/>
                <a:latin typeface="Times New Roman" panose="02020603050405020304" pitchFamily="18" charset="0"/>
                <a:ea typeface="Aptos" panose="020B0004020202020204" pitchFamily="34" charset="0"/>
                <a:cs typeface="Times New Roman" panose="02020603050405020304" pitchFamily="18" charset="0"/>
              </a:rPr>
              <a:t>Awokoya's</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student at St. Andrew's, referred to him as </a:t>
            </a:r>
            <a:r>
              <a:rPr lang="en-NG" sz="1800" b="1" kern="100" dirty="0">
                <a:effectLst/>
                <a:latin typeface="Times New Roman" panose="02020603050405020304" pitchFamily="18" charset="0"/>
                <a:ea typeface="Aptos" panose="020B0004020202020204" pitchFamily="34" charset="0"/>
                <a:cs typeface="Times New Roman" panose="02020603050405020304" pitchFamily="18" charset="0"/>
              </a:rPr>
              <a:t>"one of the most intelligent teachers Nigeria has ever produced"</a:t>
            </a:r>
            <a:r>
              <a:rPr lang="en-NG" sz="1800" kern="100" dirty="0">
                <a:effectLst/>
                <a:latin typeface="Times New Roman" panose="02020603050405020304" pitchFamily="18" charset="0"/>
                <a:ea typeface="Aptos" panose="020B0004020202020204" pitchFamily="34" charset="0"/>
                <a:cs typeface="Times New Roman" panose="02020603050405020304" pitchFamily="18" charset="0"/>
              </a:rPr>
              <a:t> (Nigerian Tribune, 19 March 1985 Pg 1). </a:t>
            </a:r>
            <a:endParaRPr lang="en-NG"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678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836</TotalTime>
  <Words>6612</Words>
  <Application>Microsoft Office PowerPoint</Application>
  <PresentationFormat>On-screen Show (4:3)</PresentationFormat>
  <Paragraphs>338</Paragraphs>
  <Slides>47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Aptos</vt:lpstr>
      <vt:lpstr>Aptos Display</vt:lpstr>
      <vt:lpstr>Arial</vt:lpstr>
      <vt:lpstr>Arial Black</vt:lpstr>
      <vt:lpstr>Calibri</vt:lpstr>
      <vt:lpstr>Poppins</vt:lpstr>
      <vt:lpstr>Times New Roman</vt:lpstr>
      <vt:lpstr>Office Theme</vt:lpstr>
      <vt:lpstr>LEGACY OF LEARNING: FROM UNIVERSAL PRIMARY EDUCATION TO TODAY’S DIGITAL LITERACY AND AI</vt:lpstr>
      <vt:lpstr>PowerPoint Presentation</vt:lpstr>
      <vt:lpstr>PROTOCOLS</vt:lpstr>
      <vt:lpstr>THE HONOUREES – HONOURS WELL DESERVED</vt:lpstr>
      <vt:lpstr>MS. FUNKE OPEKE, FOUNDER MAINONE, OAU ALUMNA</vt:lpstr>
      <vt:lpstr>INTRODUCTION </vt:lpstr>
      <vt:lpstr>INTRODUCTION Continued…</vt:lpstr>
      <vt:lpstr>PROFESSOR AWOKOYA AND THE UNIVERSAL PRIMARY EDUCATION (UPE) SCHEME OF THE WESTERN REGION</vt:lpstr>
      <vt:lpstr>PROFESSOR AWOKOYA AND THE UNIVERSAL PRIMARY EDUCATION (UPE) SCHEME OF THE WESTERN REGION</vt:lpstr>
      <vt:lpstr>CURRENT REALITY</vt:lpstr>
      <vt:lpstr>THE CHALLENGES</vt:lpstr>
      <vt:lpstr>THE UNIQUENESS OF CHIEF AWOKOYA</vt:lpstr>
      <vt:lpstr>Unnecessary controversy over who should be credited as the true architect of the free education policy in the Western Region.</vt:lpstr>
      <vt:lpstr>PowerPoint Presentation</vt:lpstr>
      <vt:lpstr>CHIEF OBAFEMI AWOLOWO</vt:lpstr>
      <vt:lpstr>CHIEF OBAFEMI AWOLOWO</vt:lpstr>
      <vt:lpstr>PowerPoint Presentation</vt:lpstr>
      <vt:lpstr>PowerPoint Presentation</vt:lpstr>
      <vt:lpstr>CHIEFS AWOKOYA, AWOLOWO AND AKINTOLA</vt:lpstr>
      <vt:lpstr>UPE CARD REISSUED IN 1964 BY CHIEF S. L. AKINTOLA</vt:lpstr>
      <vt:lpstr>PowerPoint Presentation</vt:lpstr>
      <vt:lpstr>PowerPoint Presentation</vt:lpstr>
      <vt:lpstr>Chief Awokoya</vt:lpstr>
      <vt:lpstr>THE CURRENT SITUATION OF UNIVERSAL BASIC EDUCATION </vt:lpstr>
      <vt:lpstr>PowerPoint Presentation</vt:lpstr>
      <vt:lpstr>WHAT EDUCATION FOR WHAT DEVELOPMENT? </vt:lpstr>
      <vt:lpstr>THE IMPORTANCE OF UNIVERSAL DIGITAL EDUCATION AND LITERACY </vt:lpstr>
      <vt:lpstr>Digital Literacy and Everyday Life</vt:lpstr>
      <vt:lpstr>THE PARALLELS BETWEEN THE NEED FOR UNIVERSAL PRIMARY EDUCATION AND UNIVERSAL DIGITAL EDUCATION</vt:lpstr>
      <vt:lpstr>THE PARALLELS BETWEEN THE NEED FOR UNIVERSAL PRIMARY EDUCATION AND UNIVERSAL DIGITAL EDUCATION</vt:lpstr>
      <vt:lpstr>THE PARALLELS BETWEEN THE NEED FOR UNIVERSAL PRIMARY EDUCATION AND UNIVERSAL DIGITAL EDUCATION</vt:lpstr>
      <vt:lpstr>PowerPoint Presentation</vt:lpstr>
      <vt:lpstr>PowerPoint Presentation</vt:lpstr>
      <vt:lpstr>Table 1: Literacy Rates in Nigeria (1991 to 2023)</vt:lpstr>
      <vt:lpstr>Access to Digital Tools and Internet (2020-2023)</vt:lpstr>
      <vt:lpstr>Post-Secondary Enrolment and AI Education (2010-2023)</vt:lpstr>
      <vt:lpstr>The Local Governments in Nigeria and  Digital Access</vt:lpstr>
      <vt:lpstr>The Local Governments and Digital Access</vt:lpstr>
      <vt:lpstr>WHAT IS ARTIFICIAL INTELLIGENCE (AI)?</vt:lpstr>
      <vt:lpstr>THE RISE OF ARTIFICIAL INTELLIGENCE (AI) AND ITS IMPACT ON EDUCATION</vt:lpstr>
      <vt:lpstr>Digital Revolution</vt:lpstr>
      <vt:lpstr>ARTIFICIAL INTELLIGENCE (AI) AND DIGITAL LITERACY</vt:lpstr>
      <vt:lpstr>Harnessing the Benefits of Digital Literacy and AI</vt:lpstr>
      <vt:lpstr>CLOSING REFLECTIONS</vt:lpstr>
      <vt:lpstr>Looking into the Future of Education</vt:lpstr>
      <vt:lpstr>APPRECIATION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Tope Ogunbodede</dc:creator>
  <cp:lastModifiedBy>Tope Ogunbodede</cp:lastModifiedBy>
  <cp:revision>64</cp:revision>
  <dcterms:created xsi:type="dcterms:W3CDTF">2025-03-16T21:42:45Z</dcterms:created>
  <dcterms:modified xsi:type="dcterms:W3CDTF">2025-03-18T11:05:12Z</dcterms:modified>
</cp:coreProperties>
</file>