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348" r:id="rId2"/>
    <p:sldId id="257" r:id="rId3"/>
    <p:sldId id="290" r:id="rId4"/>
    <p:sldId id="260" r:id="rId5"/>
    <p:sldId id="264" r:id="rId6"/>
    <p:sldId id="329" r:id="rId7"/>
    <p:sldId id="266" r:id="rId8"/>
    <p:sldId id="340" r:id="rId9"/>
    <p:sldId id="298" r:id="rId10"/>
    <p:sldId id="268" r:id="rId11"/>
    <p:sldId id="265" r:id="rId12"/>
    <p:sldId id="278" r:id="rId13"/>
    <p:sldId id="313" r:id="rId14"/>
    <p:sldId id="269" r:id="rId15"/>
    <p:sldId id="270" r:id="rId16"/>
    <p:sldId id="341" r:id="rId17"/>
    <p:sldId id="271" r:id="rId18"/>
    <p:sldId id="320" r:id="rId19"/>
    <p:sldId id="273" r:id="rId20"/>
    <p:sldId id="377" r:id="rId21"/>
    <p:sldId id="262" r:id="rId22"/>
    <p:sldId id="286" r:id="rId23"/>
    <p:sldId id="303" r:id="rId24"/>
    <p:sldId id="376" r:id="rId25"/>
    <p:sldId id="261" r:id="rId26"/>
    <p:sldId id="378" r:id="rId27"/>
    <p:sldId id="275" r:id="rId28"/>
    <p:sldId id="276" r:id="rId29"/>
    <p:sldId id="37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86333" autoAdjust="0"/>
  </p:normalViewPr>
  <p:slideViewPr>
    <p:cSldViewPr>
      <p:cViewPr>
        <p:scale>
          <a:sx n="75" d="100"/>
          <a:sy n="75" d="100"/>
        </p:scale>
        <p:origin x="-138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E4DF11-C1CB-49FF-916C-FA889280F053}" type="datetimeFigureOut">
              <a:rPr lang="en-US"/>
              <a:pPr>
                <a:defRPr/>
              </a:pPr>
              <a:t>3/17/2024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9F98C8-38B2-4B59-AE55-36C62154A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AF584A-2962-4273-BD1A-85D4EB4654D5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E7B19-C3A8-40E7-B596-D3C6C9F5EFF8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3E692-2E30-4942-8A5D-3F3B6840EF41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5D5AAF-E682-471F-AF4C-4A6A1C9DC385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27473-AA12-4D19-B723-864159827026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00622-C16F-45AF-8A7C-8879F5EF35A0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00622-C16F-45AF-8A7C-8879F5EF35A0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24908-B8B8-4D6E-AF2B-29C2379529BB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5C54A6-A2B2-4960-A800-E15756A718CF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ED7DF-CC72-4519-9099-211037C7F300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513394-511B-4740-80D9-384E8A6BD6B5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79C779-0580-4196-BC10-6F69AA6F4FFA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B5D184-26CC-4D68-9FE2-2938D60E4A66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CAF43-6B26-4B99-868C-1042E6425EE4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CAF43-6B26-4B99-868C-1042E6425EE4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A2AA1D-560E-42B1-A7AA-603C4081691E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0C3-E5F1-45A8-AE59-5BBEF602E4B9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48DE5-6AC8-4B10-BBBA-4AD34355E82B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F6BB4B-B02D-4C8E-987C-A3E64EEFFD07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EB9EB-775C-4FD5-BC94-7CFA7D61DF81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DE2A72-4F81-4976-82BB-1492B239CADD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F9ABE-EB91-4038-A0AA-29ECE197A75F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5C582-6B8F-4D50-8CA4-0076975C8EBF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436C14-F051-41F4-889C-ACDBF87DEB87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C434-ABC3-4202-B865-4CE6D730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BCA0-A4E1-47EB-AA07-BC127B4E4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8A30-9941-4B68-AD8D-0E21F95B6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1BBD-F2FF-451A-A1D4-6C297272D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99F8-AC45-4163-AA17-8EA3A1BF9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60C6-148D-4C8E-89B3-08BF6E2FD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3EE8-2952-4469-83A1-991028F1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592E-52C2-4F54-98C9-ECB838203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F24F-1CE6-4C60-AC1E-4A7E7257E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B0E3-8F83-4BCD-BF07-8421885A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8C51-C266-433A-AA9C-6D3111976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0723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DD3B4BC-B067-4CAB-86C6-A3A12102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26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A  LOOK  INTO  THE  FUTURE: PROVIDING  FIT  FOR  PURPOSE  EDUCATION  FOR  NATIONAL DEVELOPMENT 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    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   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Chairman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30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         Guest </a:t>
            </a:r>
            <a:r>
              <a:rPr lang="en-US" dirty="0">
                <a:latin typeface="Arial Narrow" pitchFamily="34" charset="0"/>
              </a:rPr>
              <a:t>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572000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Prof.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Konyin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Ajayi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rgbClr val="FFC000"/>
                </a:solidFill>
              </a:rPr>
              <a:t>SAN</a:t>
            </a:r>
            <a:endParaRPr lang="en-US" sz="1200" b="1" dirty="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Partner 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Olaniwun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Ajayi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LP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26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Baba Oba  Dr.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Oladele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Fajemirokun</a:t>
            </a:r>
            <a:endParaRPr lang="en-US" sz="1200" b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Chairman AIICO  Plc.</a:t>
            </a:r>
          </a:p>
          <a:p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Folasade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Ogunsola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OON,  FAS</a:t>
            </a: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Vice-Chancellor-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56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03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321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0322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32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4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6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7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8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4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5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8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4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024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1981200" y="3810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2024 APPLICATIONS /NOMINATIONS</a:t>
            </a:r>
          </a:p>
          <a:p>
            <a:pPr marL="457200" indent="-457200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No of UNI-43, No of Nominations-110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43000"/>
            <a:ext cx="7296001" cy="472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272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1273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1274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5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7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8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9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2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3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4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5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6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7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8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9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1266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126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1269" name="Text Box 25"/>
          <p:cNvSpPr txBox="1">
            <a:spLocks noChangeArrowheads="1"/>
          </p:cNvSpPr>
          <p:nvPr/>
        </p:nvSpPr>
        <p:spPr bwMode="auto">
          <a:xfrm>
            <a:off x="60325" y="1905000"/>
            <a:ext cx="9083675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FIRST CLASS/DISTINCTION  DEGREE GRADUATES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71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2</a:t>
            </a:r>
            <a:r>
              <a:rPr lang="en-US" b="1" baseline="30000" dirty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CLASS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GRADUATES                                                     34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   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b="1" dirty="0">
                <a:latin typeface="Arial Narrow" pitchFamily="34" charset="0"/>
              </a:rPr>
              <a:t>TOTAL                                                    </a:t>
            </a:r>
            <a:r>
              <a:rPr lang="en-US" b="1" dirty="0" smtClean="0">
                <a:latin typeface="Arial Narrow" pitchFamily="34" charset="0"/>
              </a:rPr>
              <a:t>110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270" name="Text Box 28"/>
          <p:cNvSpPr txBox="1">
            <a:spLocks noChangeArrowheads="1"/>
          </p:cNvSpPr>
          <p:nvPr/>
        </p:nvSpPr>
        <p:spPr bwMode="auto">
          <a:xfrm>
            <a:off x="60325" y="838200"/>
            <a:ext cx="9083675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 smtClean="0">
                <a:latin typeface="Arial Narrow" pitchFamily="34" charset="0"/>
              </a:rPr>
              <a:t>DISTRIBUTUTION </a:t>
            </a:r>
            <a:r>
              <a:rPr lang="en-US" sz="2800" b="1" dirty="0">
                <a:latin typeface="Arial Narrow" pitchFamily="34" charset="0"/>
              </a:rPr>
              <a:t>OF CLASS OF DEGREES OF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296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2297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2298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99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1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2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3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6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7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8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9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0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1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2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3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229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229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60325" y="1905000"/>
            <a:ext cx="90836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1.	COVERS TUITION &amp; BOARD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2.	=</a:t>
            </a:r>
            <a:r>
              <a:rPr lang="en-US" sz="2200" b="1" dirty="0" smtClean="0">
                <a:solidFill>
                  <a:schemeClr val="tx2"/>
                </a:solidFill>
                <a:latin typeface="Arial Narrow" pitchFamily="34" charset="0"/>
              </a:rPr>
              <a:t>N=500,000 </a:t>
            </a: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PER YEAR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3.	RENEWABLE EVERY YEAR FOR A MAXIMUM OF 3 YEARS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TENABLE IN ANY NIGERIAN UNIVERSITY</a:t>
            </a: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457200" indent="-457200">
              <a:lnSpc>
                <a:spcPct val="140000"/>
              </a:lnSpc>
              <a:buFontTx/>
              <a:buAutoNum type="arabicPeriod" startAt="5"/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 FOR FOREIGN UNIVERSITY ADMISSION. 1</a:t>
            </a:r>
            <a:r>
              <a:rPr lang="en-US" sz="2200" b="1" baseline="30000" dirty="0">
                <a:solidFill>
                  <a:schemeClr val="tx2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YEAR     </a:t>
            </a:r>
          </a:p>
          <a:p>
            <a:pPr marL="457200" indent="-457200"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       SCHOLARSHIP   CONVERTED  TO TRAVEL GRANT</a:t>
            </a: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294" name="Text Box 25"/>
          <p:cNvSpPr txBox="1">
            <a:spLocks noChangeArrowheads="1"/>
          </p:cNvSpPr>
          <p:nvPr/>
        </p:nvSpPr>
        <p:spPr bwMode="auto">
          <a:xfrm>
            <a:off x="60325" y="838200"/>
            <a:ext cx="90836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332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2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332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332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331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331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331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331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  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13318" name="Group 25"/>
          <p:cNvGrpSpPr>
            <a:grpSpLocks/>
          </p:cNvGrpSpPr>
          <p:nvPr/>
        </p:nvGrpSpPr>
        <p:grpSpPr bwMode="auto">
          <a:xfrm>
            <a:off x="304801" y="822325"/>
            <a:ext cx="1213736" cy="952500"/>
            <a:chOff x="1056" y="518"/>
            <a:chExt cx="610" cy="600"/>
          </a:xfrm>
        </p:grpSpPr>
        <p:sp>
          <p:nvSpPr>
            <p:cNvPr id="1332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35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13321" name="Text Box 27"/>
            <p:cNvSpPr txBox="1">
              <a:spLocks noChangeArrowheads="1"/>
            </p:cNvSpPr>
            <p:nvPr/>
          </p:nvSpPr>
          <p:spPr bwMode="auto">
            <a:xfrm>
              <a:off x="1344" y="518"/>
              <a:ext cx="32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2024  </a:t>
            </a: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POSTGRADUATE SCHOLARSHIP AWARDEES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34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434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434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4338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433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1365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2024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8 Distinctions  out of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9 Subjects  in SSC Exams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with 4 A1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B.Sc.  1</a:t>
            </a:r>
            <a:r>
              <a:rPr lang="en-US" sz="2000" b="1" baseline="30000" dirty="0">
                <a:solidFill>
                  <a:schemeClr val="tx2"/>
                </a:solidFill>
                <a:latin typeface="Arial Narrow" pitchFamily="34" charset="0"/>
              </a:rPr>
              <a:t>st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Electrical Engineering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(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Nnamdi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Azikwe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University )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CGPA 4.66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Mirace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Ebube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Chukwuma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 M.Sc.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Electrical 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00201"/>
            <a:ext cx="28966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368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5369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5370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1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3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4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8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9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1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2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536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36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2024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 9 subjects in SSCE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6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A1s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 First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Mechanical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(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Akwa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Ibom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State University)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4.53 CGPA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Miss Faith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Umo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AWARD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FOR: Masters Degree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Mechanic /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Mechatronics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00200"/>
            <a:ext cx="3185160" cy="39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5370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1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3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4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8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9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1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2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536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1776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2024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 9 subjects in SSCE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A1s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B.Sc. First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Cell Biology&amp; Genetics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( University of Lagos)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4.93 CGPA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Oluwatobiloba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Osedimilehin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AWARD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FOR: Masters Degree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Cell Biology and Genetics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3050001" cy="37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392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6393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6394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5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7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8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9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2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3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4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5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6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7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8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9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6386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638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2024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9 subjects in SSCE (with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A1)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Petroleum Engineering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4.93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( University of Ibadan )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Gbenga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Awojinrin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M.Sc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. Petroleum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52600"/>
            <a:ext cx="3373207" cy="406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741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416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7417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7418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9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1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2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3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6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7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8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9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0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1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2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3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741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741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4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2024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subjects SSCE (including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8 A1)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B.Sc. Electrical/Electronics engineering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4.73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( Federal University of Technology,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Minna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Saidu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Abubakar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Saidu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AWARD FOR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Postgraduate  study in Electrical/Electronics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828800"/>
            <a:ext cx="3419430" cy="341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05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01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0502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050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4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6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7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8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4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5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8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048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048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0485" name="Text Box 24"/>
          <p:cNvSpPr txBox="1">
            <a:spLocks noChangeArrowheads="1"/>
          </p:cNvSpPr>
          <p:nvPr/>
        </p:nvSpPr>
        <p:spPr bwMode="auto">
          <a:xfrm flipV="1">
            <a:off x="0" y="6553200"/>
            <a:ext cx="2438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6" name="Text Box 25"/>
          <p:cNvSpPr txBox="1">
            <a:spLocks noChangeArrowheads="1"/>
          </p:cNvSpPr>
          <p:nvPr/>
        </p:nvSpPr>
        <p:spPr bwMode="auto">
          <a:xfrm>
            <a:off x="1355725" y="420688"/>
            <a:ext cx="6569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26</a:t>
            </a:r>
            <a:r>
              <a:rPr lang="en-US" b="1" baseline="30000" dirty="0" smtClean="0">
                <a:latin typeface="Arial" charset="0"/>
              </a:rPr>
              <a:t>th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Annual Lecture &amp; </a:t>
            </a:r>
          </a:p>
          <a:p>
            <a:pPr algn="ctr"/>
            <a:r>
              <a:rPr lang="en-US" b="1" dirty="0">
                <a:latin typeface="Arial" charset="0"/>
              </a:rPr>
              <a:t>Award of Post-Graduate Scholarships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228600" y="3657600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Saidu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Saidu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Gbenga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Awojinrin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8" name="Text Box 32"/>
          <p:cNvSpPr txBox="1">
            <a:spLocks noChangeArrowheads="1"/>
          </p:cNvSpPr>
          <p:nvPr/>
        </p:nvSpPr>
        <p:spPr bwMode="auto">
          <a:xfrm>
            <a:off x="2057400" y="3810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>
                <a:solidFill>
                  <a:schemeClr val="tx2"/>
                </a:solidFill>
                <a:latin typeface="Arial Narrow" pitchFamily="34" charset="0"/>
              </a:rPr>
              <a:t>       </a:t>
            </a:r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3657600" y="3657600"/>
            <a:ext cx="5486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Mr. 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Oluwatobilola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Johnson       Miss Faith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Umo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Mr.  Miracle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Chukwuma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,                                                                                                                                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1800" b="1" dirty="0">
                <a:latin typeface="Arial Narrow" pitchFamily="34" charset="0"/>
              </a:rPr>
              <a:t> 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3810000" y="6334125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0" y="6581001"/>
            <a:ext cx="518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93" name="Text Box 34"/>
          <p:cNvSpPr txBox="1">
            <a:spLocks noChangeArrowheads="1"/>
          </p:cNvSpPr>
          <p:nvPr/>
        </p:nvSpPr>
        <p:spPr bwMode="auto">
          <a:xfrm>
            <a:off x="3429000" y="11430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>
                <a:latin typeface="Arial Narrow" pitchFamily="34" charset="0"/>
              </a:rPr>
              <a:t>2024   </a:t>
            </a:r>
            <a:r>
              <a:rPr lang="en-US" sz="2000" b="1" dirty="0">
                <a:latin typeface="Arial Narrow" pitchFamily="34" charset="0"/>
              </a:rPr>
              <a:t>AWARDEES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752600"/>
            <a:ext cx="1454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657600" y="1828801"/>
            <a:ext cx="141993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1828800"/>
            <a:ext cx="148651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1828800"/>
            <a:ext cx="1363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05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9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060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061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4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5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6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9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3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4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050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0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052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053" name="Text Box 24"/>
          <p:cNvSpPr txBox="1">
            <a:spLocks noChangeArrowheads="1"/>
          </p:cNvSpPr>
          <p:nvPr/>
        </p:nvSpPr>
        <p:spPr bwMode="auto">
          <a:xfrm>
            <a:off x="1371600" y="769938"/>
            <a:ext cx="777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Lecture, Award of  </a:t>
            </a:r>
            <a:r>
              <a:rPr lang="en-US" sz="4000" b="1" i="1" dirty="0" err="1"/>
              <a:t>Honours</a:t>
            </a:r>
            <a:endParaRPr lang="en-US" sz="4000" b="1" i="1" dirty="0"/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054" name="Group 25"/>
          <p:cNvGrpSpPr>
            <a:grpSpLocks/>
          </p:cNvGrpSpPr>
          <p:nvPr/>
        </p:nvGrpSpPr>
        <p:grpSpPr bwMode="auto">
          <a:xfrm>
            <a:off x="228600" y="822325"/>
            <a:ext cx="2362200" cy="952500"/>
            <a:chOff x="672" y="518"/>
            <a:chExt cx="823" cy="600"/>
          </a:xfrm>
        </p:grpSpPr>
        <p:sp>
          <p:nvSpPr>
            <p:cNvPr id="2056" name="Text Box 26"/>
            <p:cNvSpPr txBox="1">
              <a:spLocks noChangeArrowheads="1"/>
            </p:cNvSpPr>
            <p:nvPr/>
          </p:nvSpPr>
          <p:spPr bwMode="auto">
            <a:xfrm>
              <a:off x="672" y="672"/>
              <a:ext cx="82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2057" name="Text Box 27"/>
            <p:cNvSpPr txBox="1">
              <a:spLocks noChangeArrowheads="1"/>
            </p:cNvSpPr>
            <p:nvPr/>
          </p:nvSpPr>
          <p:spPr bwMode="auto">
            <a:xfrm>
              <a:off x="885" y="518"/>
              <a:ext cx="30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055" name="Text Box 28"/>
          <p:cNvSpPr txBox="1">
            <a:spLocks noChangeArrowheads="1"/>
          </p:cNvSpPr>
          <p:nvPr/>
        </p:nvSpPr>
        <p:spPr bwMode="auto">
          <a:xfrm>
            <a:off x="138113" y="2667000"/>
            <a:ext cx="891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INTRODUCTION OF CHAIRMAN, SPECIAL GUEST OF HONOUR, HONOUREES AND SPECIAL GUESTS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26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A  LOOK  INTO  THE  FUTURE: PROVIDING  FIT  FOR  PURPOSE  EDUCATION  FOR  NATIONAL DEVELOPMENT 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    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   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Chairman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30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         Guest </a:t>
            </a:r>
            <a:r>
              <a:rPr lang="en-US" dirty="0">
                <a:latin typeface="Arial Narrow" pitchFamily="34" charset="0"/>
              </a:rPr>
              <a:t>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572000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Prof.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Konyin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Ajayi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rgbClr val="FFC000"/>
                </a:solidFill>
              </a:rPr>
              <a:t>SAN</a:t>
            </a:r>
            <a:endParaRPr lang="en-US" sz="1200" b="1" dirty="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Partner 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Olaniwun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Ajayi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LP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26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Baba Oba  Dr.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Oladele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Fajemirokun</a:t>
            </a:r>
            <a:endParaRPr lang="en-US" sz="1200" b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Chairman AIICO  Plc.</a:t>
            </a:r>
          </a:p>
          <a:p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Folasade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Ogunsola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OON,  FAS</a:t>
            </a: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Vice-Chancellor-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8979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9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2532" name="Text Box 30"/>
          <p:cNvSpPr txBox="1">
            <a:spLocks noChangeArrowheads="1"/>
          </p:cNvSpPr>
          <p:nvPr/>
        </p:nvSpPr>
        <p:spPr bwMode="auto">
          <a:xfrm>
            <a:off x="1524000" y="762000"/>
            <a:ext cx="957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 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22533" name="Group 31"/>
          <p:cNvGrpSpPr>
            <a:grpSpLocks/>
          </p:cNvGrpSpPr>
          <p:nvPr/>
        </p:nvGrpSpPr>
        <p:grpSpPr bwMode="auto">
          <a:xfrm>
            <a:off x="304800" y="846138"/>
            <a:ext cx="1828800" cy="952500"/>
            <a:chOff x="1056" y="518"/>
            <a:chExt cx="341" cy="600"/>
          </a:xfrm>
        </p:grpSpPr>
        <p:sp>
          <p:nvSpPr>
            <p:cNvPr id="22555" name="Text Box 32"/>
            <p:cNvSpPr txBox="1">
              <a:spLocks noChangeArrowheads="1"/>
            </p:cNvSpPr>
            <p:nvPr/>
          </p:nvSpPr>
          <p:spPr bwMode="auto">
            <a:xfrm>
              <a:off x="1056" y="672"/>
              <a:ext cx="13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22556" name="Text Box 33"/>
            <p:cNvSpPr txBox="1">
              <a:spLocks noChangeArrowheads="1"/>
            </p:cNvSpPr>
            <p:nvPr/>
          </p:nvSpPr>
          <p:spPr bwMode="auto">
            <a:xfrm>
              <a:off x="1184" y="518"/>
              <a:ext cx="2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2534" name="Text Box 34"/>
          <p:cNvSpPr txBox="1">
            <a:spLocks noChangeArrowheads="1"/>
          </p:cNvSpPr>
          <p:nvPr/>
        </p:nvSpPr>
        <p:spPr bwMode="auto">
          <a:xfrm>
            <a:off x="152400" y="2157413"/>
            <a:ext cx="8915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AWARD OF HONOURS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en-US" sz="3000" i="1" dirty="0">
              <a:latin typeface="Arial Narrow" pitchFamily="34" charset="0"/>
            </a:endParaRPr>
          </a:p>
        </p:txBody>
      </p:sp>
      <p:grpSp>
        <p:nvGrpSpPr>
          <p:cNvPr id="22535" name="Group 35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2536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537" name="Group 37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2538" name="Group 38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2539" name="Line 39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0" name="Line 40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2" name="Arc 42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3" name="Arc 43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4" name="Line 44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7" name="Line 47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8" name="Line 48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9" name="Line 49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0" name="Line 50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1" name="Line 51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2" name="Line 52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3" name="Line 53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4" name="Line 54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2530" name="Object 55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530" name="Picture" r:id="rId4" imgW="800280" imgH="543960" progId="Word.Picture.8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3560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3561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356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355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355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355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2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2024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PARTNER IN SCIENCE EDUCATION </a:t>
            </a: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HONOURS AWARDEE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/>
              <a:t>                                                </a:t>
            </a:r>
          </a:p>
          <a:p>
            <a:r>
              <a:rPr lang="en-GB" sz="2000" b="1" dirty="0"/>
              <a:t>                                         </a:t>
            </a:r>
            <a:r>
              <a:rPr lang="en-GB" sz="2000" b="1" dirty="0" smtClean="0"/>
              <a:t>     </a:t>
            </a:r>
            <a:endParaRPr lang="en-GB" sz="2000" b="1" dirty="0"/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Prof.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Oladapo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Ashiru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1200" dirty="0" smtClean="0">
                <a:solidFill>
                  <a:schemeClr val="tx2"/>
                </a:solidFill>
                <a:latin typeface="Arial Narrow" pitchFamily="34" charset="0"/>
              </a:rPr>
              <a:t>OFR, </a:t>
            </a:r>
            <a:r>
              <a:rPr lang="en-GB" sz="1200" dirty="0" err="1" smtClean="0">
                <a:solidFill>
                  <a:schemeClr val="tx2"/>
                </a:solidFill>
                <a:latin typeface="Arial Narrow" pitchFamily="34" charset="0"/>
              </a:rPr>
              <a:t>FAMedS</a:t>
            </a:r>
            <a:r>
              <a:rPr lang="en-US" sz="12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</a:t>
            </a:r>
            <a:r>
              <a:rPr lang="en-US" sz="2000" b="1" dirty="0" smtClean="0">
                <a:latin typeface="Arial Narrow" pitchFamily="34" charset="0"/>
              </a:rPr>
              <a:t>Chairman/CBD</a:t>
            </a:r>
          </a:p>
          <a:p>
            <a:r>
              <a:rPr lang="en-US" sz="1800" b="1" dirty="0" smtClean="0">
                <a:latin typeface="Arial Narrow" pitchFamily="34" charset="0"/>
              </a:rPr>
              <a:t>                                                    Matt Group of Health Services</a:t>
            </a:r>
            <a:endParaRPr lang="en-US" sz="1800" b="1" dirty="0"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057400"/>
            <a:ext cx="24957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458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45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4578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457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4581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2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2024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PARTNER IN SCIENCE EDUCATION </a:t>
            </a: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HONOURS AWARDEE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Rear Admiral A.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Afolabi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Macaulay,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(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rtd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)                                                                                                      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</a:t>
            </a:r>
            <a:r>
              <a:rPr lang="en-US" sz="2000" b="1" dirty="0" smtClean="0">
                <a:latin typeface="Arial Narrow" pitchFamily="34" charset="0"/>
              </a:rPr>
              <a:t>Chairman Oakwood Heights Ltd</a:t>
            </a: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057400"/>
            <a:ext cx="26876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45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4578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443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4581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2024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PARTNER IN SCIENCE EDUCATION </a:t>
            </a: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HONOURS AWARDEE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Mr.  H. Sola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Oyinlola</a:t>
            </a:r>
            <a:endParaRPr lang="en-US" sz="12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1200" b="1" dirty="0" smtClean="0">
                <a:latin typeface="Arial Narrow" pitchFamily="34" charset="0"/>
              </a:rPr>
              <a:t>                                                                          </a:t>
            </a:r>
            <a:r>
              <a:rPr lang="en-US" sz="2000" b="1" dirty="0" smtClean="0">
                <a:latin typeface="Arial Narrow" pitchFamily="34" charset="0"/>
              </a:rPr>
              <a:t>Chairman GTCO Holdings  Plc.</a:t>
            </a:r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181225"/>
            <a:ext cx="3048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56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5613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5614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5615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6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8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9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0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3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4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5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6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7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8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9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0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560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560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5604" name="Text Box 24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5605" name="Text Box 25"/>
          <p:cNvSpPr txBox="1">
            <a:spLocks noChangeArrowheads="1"/>
          </p:cNvSpPr>
          <p:nvPr/>
        </p:nvSpPr>
        <p:spPr bwMode="auto">
          <a:xfrm>
            <a:off x="1371600" y="769938"/>
            <a:ext cx="9286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 , Award of  </a:t>
            </a:r>
            <a:r>
              <a:rPr lang="en-US" sz="4000" b="1" i="1" dirty="0" err="1"/>
              <a:t>Honours</a:t>
            </a:r>
            <a:r>
              <a:rPr lang="en-US" sz="4000" b="1" i="1" dirty="0"/>
              <a:t> </a:t>
            </a:r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5606" name="Group 26"/>
          <p:cNvGrpSpPr>
            <a:grpSpLocks/>
          </p:cNvGrpSpPr>
          <p:nvPr/>
        </p:nvGrpSpPr>
        <p:grpSpPr bwMode="auto">
          <a:xfrm>
            <a:off x="381000" y="762000"/>
            <a:ext cx="1098550" cy="952500"/>
            <a:chOff x="1056" y="518"/>
            <a:chExt cx="692" cy="600"/>
          </a:xfrm>
        </p:grpSpPr>
        <p:sp>
          <p:nvSpPr>
            <p:cNvPr id="25610" name="Text Box 27"/>
            <p:cNvSpPr txBox="1">
              <a:spLocks noChangeArrowheads="1"/>
            </p:cNvSpPr>
            <p:nvPr/>
          </p:nvSpPr>
          <p:spPr bwMode="auto">
            <a:xfrm>
              <a:off x="1056" y="672"/>
              <a:ext cx="43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25611" name="Text Box 28"/>
            <p:cNvSpPr txBox="1">
              <a:spLocks noChangeArrowheads="1"/>
            </p:cNvSpPr>
            <p:nvPr/>
          </p:nvSpPr>
          <p:spPr bwMode="auto">
            <a:xfrm>
              <a:off x="1344" y="518"/>
              <a:ext cx="40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5607" name="Text Box 29"/>
          <p:cNvSpPr txBox="1">
            <a:spLocks noChangeArrowheads="1"/>
          </p:cNvSpPr>
          <p:nvPr/>
        </p:nvSpPr>
        <p:spPr bwMode="auto">
          <a:xfrm>
            <a:off x="228600" y="2133600"/>
            <a:ext cx="8915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 Narrow" pitchFamily="34" charset="0"/>
              </a:rPr>
              <a:t>INTRODUCTION OF GUEST SPEAKER</a:t>
            </a: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>
              <a:latin typeface="Arial Narrow" pitchFamily="34" charset="0"/>
            </a:endParaRP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5608" name="Rectangle 33"/>
          <p:cNvSpPr>
            <a:spLocks noChangeArrowheads="1"/>
          </p:cNvSpPr>
          <p:nvPr/>
        </p:nvSpPr>
        <p:spPr bwMode="auto">
          <a:xfrm>
            <a:off x="1219200" y="5715000"/>
            <a:ext cx="6934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Folasade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Ogunsola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OON, FAS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ctr"/>
            <a:r>
              <a:rPr lang="en-GB" sz="2000" b="1" dirty="0" smtClean="0">
                <a:latin typeface="Arial Narrow" pitchFamily="34" charset="0"/>
              </a:rPr>
              <a:t>Vice-Chancellor - </a:t>
            </a:r>
            <a:r>
              <a:rPr lang="en-US" sz="2000" b="1" dirty="0" smtClean="0">
                <a:latin typeface="Arial Narrow" pitchFamily="34" charset="0"/>
              </a:rPr>
              <a:t>University of Lagos</a:t>
            </a:r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971800"/>
            <a:ext cx="26712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26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A  LOOK  INTO  THE  FUTURE: PROVIDING  FIT  FOR  PURPOSE  EDUCATION  FOR  NATIONAL DEVELOPMENT 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    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   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Chairman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30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         Guest </a:t>
            </a:r>
            <a:r>
              <a:rPr lang="en-US" dirty="0">
                <a:latin typeface="Arial Narrow" pitchFamily="34" charset="0"/>
              </a:rPr>
              <a:t>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572000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Prof.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Konyin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Ajayi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rgbClr val="FFC000"/>
                </a:solidFill>
              </a:rPr>
              <a:t>SAN</a:t>
            </a:r>
            <a:endParaRPr lang="en-US" sz="1200" b="1" dirty="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Partner 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Olaniwun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Ajayi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LP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26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Baba Oba  Dr.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Oladele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Fajemirokun</a:t>
            </a:r>
            <a:endParaRPr lang="en-US" sz="1200" b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Chairman AIICO  Plc.</a:t>
            </a:r>
          </a:p>
          <a:p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Folasade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Ogunsola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OON,  FAS</a:t>
            </a: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Vice-Chancellor-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9081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76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60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7661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7662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5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6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7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0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4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5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7650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6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1371600" y="769938"/>
            <a:ext cx="955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Lecture, Award of  </a:t>
            </a:r>
            <a:r>
              <a:rPr lang="en-US" sz="4000" b="1" i="1" dirty="0" err="1"/>
              <a:t>Honours</a:t>
            </a:r>
            <a:r>
              <a:rPr lang="en-US" sz="4000" b="1" i="1" dirty="0"/>
              <a:t> </a:t>
            </a:r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7654" name="Group 25"/>
          <p:cNvGrpSpPr>
            <a:grpSpLocks/>
          </p:cNvGrpSpPr>
          <p:nvPr/>
        </p:nvGrpSpPr>
        <p:grpSpPr bwMode="auto">
          <a:xfrm>
            <a:off x="228600" y="822325"/>
            <a:ext cx="1674813" cy="952500"/>
            <a:chOff x="1056" y="518"/>
            <a:chExt cx="508" cy="600"/>
          </a:xfrm>
        </p:grpSpPr>
        <p:sp>
          <p:nvSpPr>
            <p:cNvPr id="27657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21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27658" name="Text Box 27"/>
            <p:cNvSpPr txBox="1">
              <a:spLocks noChangeArrowheads="1"/>
            </p:cNvSpPr>
            <p:nvPr/>
          </p:nvSpPr>
          <p:spPr bwMode="auto">
            <a:xfrm>
              <a:off x="1210" y="518"/>
              <a:ext cx="35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71450" y="2133600"/>
            <a:ext cx="8915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GUEST OF HONOUR’S REMARKS</a:t>
            </a:r>
          </a:p>
          <a:p>
            <a:pPr algn="ctr">
              <a:defRPr/>
            </a:pP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3600" b="1" dirty="0">
                <a:latin typeface="Arial Narrow" pitchFamily="34" charset="0"/>
              </a:rPr>
              <a:t>            </a:t>
            </a:r>
          </a:p>
          <a:p>
            <a:pPr>
              <a:defRPr/>
            </a:pPr>
            <a:endParaRPr lang="en-US" sz="3600" b="1" dirty="0"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      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               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Prof. 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Konyin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Ajayi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Narrow" pitchFamily="34" charset="0"/>
              </a:rPr>
              <a:t>SAN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</a:t>
            </a:r>
            <a:r>
              <a:rPr lang="en-US" b="1" dirty="0" smtClean="0">
                <a:latin typeface="Arial Narrow" pitchFamily="34" charset="0"/>
              </a:rPr>
              <a:t>Partner, </a:t>
            </a:r>
            <a:r>
              <a:rPr lang="en-US" b="1" dirty="0" err="1" smtClean="0">
                <a:latin typeface="Arial Narrow" pitchFamily="34" charset="0"/>
              </a:rPr>
              <a:t>Olaniwun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Ajayi</a:t>
            </a:r>
            <a:r>
              <a:rPr lang="en-US" b="1" dirty="0" smtClean="0">
                <a:latin typeface="Arial Narrow" pitchFamily="34" charset="0"/>
              </a:rPr>
              <a:t> LP</a:t>
            </a:r>
            <a:endParaRPr lang="en-US" i="1" dirty="0"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971800"/>
            <a:ext cx="3810000" cy="29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868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868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868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7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867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867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867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867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  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28678" name="Group 25"/>
          <p:cNvGrpSpPr>
            <a:grpSpLocks/>
          </p:cNvGrpSpPr>
          <p:nvPr/>
        </p:nvGrpSpPr>
        <p:grpSpPr bwMode="auto">
          <a:xfrm>
            <a:off x="304801" y="822325"/>
            <a:ext cx="1213736" cy="952500"/>
            <a:chOff x="1056" y="518"/>
            <a:chExt cx="610" cy="600"/>
          </a:xfrm>
        </p:grpSpPr>
        <p:sp>
          <p:nvSpPr>
            <p:cNvPr id="2868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35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28681" name="Text Box 27"/>
            <p:cNvSpPr txBox="1">
              <a:spLocks noChangeArrowheads="1"/>
            </p:cNvSpPr>
            <p:nvPr/>
          </p:nvSpPr>
          <p:spPr bwMode="auto">
            <a:xfrm>
              <a:off x="1344" y="518"/>
              <a:ext cx="32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VOTE OF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THANKS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Arial Narrow" pitchFamily="34" charset="0"/>
              </a:rPr>
              <a:t>Otunba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 Narrow" pitchFamily="34" charset="0"/>
              </a:rPr>
              <a:t>Otukayode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 Narrow" pitchFamily="34" charset="0"/>
              </a:rPr>
              <a:t>Otufale</a:t>
            </a:r>
            <a:endParaRPr lang="en-US" sz="26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smtClean="0">
                <a:latin typeface="Arial Narrow" pitchFamily="34" charset="0"/>
              </a:rPr>
              <a:t>Member , Board of Trustees</a:t>
            </a:r>
            <a:endParaRPr lang="en-US" sz="4000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26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A  LOOK  INTO  THE  FUTURE: PROVIDING  FIT  FOR  PURPOSE  EDUCATION  FOR  NATIONAL DEVELOPMENT 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    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   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Chairman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30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         Guest </a:t>
            </a:r>
            <a:r>
              <a:rPr lang="en-US" dirty="0">
                <a:latin typeface="Arial Narrow" pitchFamily="34" charset="0"/>
              </a:rPr>
              <a:t>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572000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Prof.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Konyin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Ajayi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rgbClr val="FFC000"/>
                </a:solidFill>
              </a:rPr>
              <a:t>SAN</a:t>
            </a:r>
            <a:endParaRPr lang="en-US" sz="1200" b="1" dirty="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Partner 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Olaniwun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Ajayi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LP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26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Baba Oba  Dr.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Oladele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Fajemirokun</a:t>
            </a:r>
            <a:endParaRPr lang="en-US" sz="1200" b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Chairman AIICO  Plc.</a:t>
            </a:r>
          </a:p>
          <a:p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Folasade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Ogunsola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OON,  FAS</a:t>
            </a: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Vice-Chancellor-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9184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308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308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308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307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307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307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8789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 </a:t>
            </a:r>
            <a:r>
              <a:rPr lang="en-US" sz="3600" b="1" i="1" dirty="0" err="1" smtClean="0"/>
              <a:t>Awath</a:t>
            </a:r>
            <a:r>
              <a:rPr lang="en-US" sz="3600" b="1" i="1" dirty="0" smtClean="0"/>
              <a:t> </a:t>
            </a:r>
            <a:r>
              <a:rPr lang="en-US" sz="3600" b="1" i="1" dirty="0"/>
              <a:t>of </a:t>
            </a:r>
            <a:r>
              <a:rPr lang="en-US" sz="3600" b="1" i="1" dirty="0" err="1"/>
              <a:t>Honours</a:t>
            </a:r>
            <a:r>
              <a:rPr lang="en-US" sz="3600" b="1" i="1" dirty="0"/>
              <a:t> </a:t>
            </a:r>
          </a:p>
          <a:p>
            <a:r>
              <a:rPr lang="en-US" sz="3600" b="1" i="1" dirty="0"/>
              <a:t> &amp;Post Graduate Scholarships</a:t>
            </a:r>
          </a:p>
        </p:txBody>
      </p:sp>
      <p:grpSp>
        <p:nvGrpSpPr>
          <p:cNvPr id="3078" name="Group 25"/>
          <p:cNvGrpSpPr>
            <a:grpSpLocks/>
          </p:cNvGrpSpPr>
          <p:nvPr/>
        </p:nvGrpSpPr>
        <p:grpSpPr bwMode="auto">
          <a:xfrm>
            <a:off x="304800" y="822325"/>
            <a:ext cx="1293813" cy="890588"/>
            <a:chOff x="1056" y="518"/>
            <a:chExt cx="378" cy="561"/>
          </a:xfrm>
        </p:grpSpPr>
        <p:sp>
          <p:nvSpPr>
            <p:cNvPr id="308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18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26</a:t>
              </a:r>
              <a:endParaRPr lang="en-US" sz="3600" b="1" dirty="0"/>
            </a:p>
          </p:txBody>
        </p:sp>
        <p:sp>
          <p:nvSpPr>
            <p:cNvPr id="3081" name="Text Box 27"/>
            <p:cNvSpPr txBox="1">
              <a:spLocks noChangeArrowheads="1"/>
            </p:cNvSpPr>
            <p:nvPr/>
          </p:nvSpPr>
          <p:spPr bwMode="auto">
            <a:xfrm>
              <a:off x="1212" y="518"/>
              <a:ext cx="22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dirty="0" err="1" smtClean="0"/>
                <a:t>th</a:t>
              </a:r>
              <a:endParaRPr lang="en-US" sz="3600" b="1" dirty="0"/>
            </a:p>
          </p:txBody>
        </p:sp>
      </p:grpSp>
      <p:sp>
        <p:nvSpPr>
          <p:cNvPr id="307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WELCOME ADDRESS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PROF. AYODELE  OGUNYE</a:t>
            </a: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3200" b="1" dirty="0">
                <a:latin typeface="Arial Narrow" pitchFamily="34" charset="0"/>
              </a:rPr>
              <a:t>CHAIRMAN BOARD OF TRUSTEES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41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108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4109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4110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1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3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4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5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8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9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0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1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2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3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4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5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4098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409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4100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1143000" y="769938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Annual Lecture, Award of  </a:t>
            </a:r>
            <a:r>
              <a:rPr lang="en-US" sz="4000" b="1" i="1" dirty="0" err="1"/>
              <a:t>Honours</a:t>
            </a:r>
            <a:endParaRPr lang="en-US" sz="4000" b="1" i="1" dirty="0"/>
          </a:p>
          <a:p>
            <a:r>
              <a:rPr lang="en-US" sz="4000" b="1" i="1" dirty="0"/>
              <a:t>     &amp;Post Graduate Scholarships</a:t>
            </a:r>
          </a:p>
        </p:txBody>
      </p:sp>
      <p:grpSp>
        <p:nvGrpSpPr>
          <p:cNvPr id="4102" name="Group 25"/>
          <p:cNvGrpSpPr>
            <a:grpSpLocks/>
          </p:cNvGrpSpPr>
          <p:nvPr/>
        </p:nvGrpSpPr>
        <p:grpSpPr bwMode="auto">
          <a:xfrm>
            <a:off x="0" y="914400"/>
            <a:ext cx="1751013" cy="952500"/>
            <a:chOff x="1056" y="518"/>
            <a:chExt cx="431" cy="600"/>
          </a:xfrm>
        </p:grpSpPr>
        <p:sp>
          <p:nvSpPr>
            <p:cNvPr id="4105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23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 </a:t>
              </a:r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4106" name="Text Box 27"/>
            <p:cNvSpPr txBox="1">
              <a:spLocks noChangeArrowheads="1"/>
            </p:cNvSpPr>
            <p:nvPr/>
          </p:nvSpPr>
          <p:spPr bwMode="auto">
            <a:xfrm>
              <a:off x="1225" y="518"/>
              <a:ext cx="2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152400" y="2895600"/>
            <a:ext cx="89154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CHAIRMAN’S OPENING ADDRESS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Baba Oba Dr.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Oladele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Fajemirokun</a:t>
            </a:r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 smtClean="0">
                <a:latin typeface="Arial Narrow" pitchFamily="34" charset="0"/>
              </a:rPr>
              <a:t>                                                                 Chairman AIICO</a:t>
            </a:r>
            <a:endParaRPr lang="en-US" sz="4000" b="1" dirty="0"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05200"/>
            <a:ext cx="2514600" cy="27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129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130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512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438400"/>
            <a:ext cx="89154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AWARD OF SCHOLARSHIPS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DR. FOLA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AWOKOYA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Ph.D.(Engr.)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>
                <a:latin typeface="Arial Narrow" pitchFamily="34" charset="0"/>
              </a:rPr>
              <a:t>MEMBER , BOARD OF TRUSTEES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6171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26</a:t>
              </a:r>
              <a:endParaRPr lang="en-US" sz="4000" b="1" dirty="0"/>
            </a:p>
          </p:txBody>
        </p:sp>
        <p:sp>
          <p:nvSpPr>
            <p:cNvPr id="6172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6150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615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53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6154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615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6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8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9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6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7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8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9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70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6146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614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533400" y="2743200"/>
            <a:ext cx="8153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TOTAL SCHOLARSHIP AWARDED TO DATE: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128 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77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7178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7179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0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2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3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4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7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8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9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0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1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2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3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4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717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717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1981200" y="762000"/>
            <a:ext cx="609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Arial Narrow" pitchFamily="34" charset="0"/>
              </a:rPr>
              <a:t>     COURSE </a:t>
            </a:r>
            <a:r>
              <a:rPr lang="en-US" sz="3000" b="1" dirty="0">
                <a:solidFill>
                  <a:schemeClr val="tx2"/>
                </a:solidFill>
                <a:latin typeface="Arial Narrow" pitchFamily="34" charset="0"/>
              </a:rPr>
              <a:t>PROGRAM OF AWARD</a:t>
            </a:r>
          </a:p>
        </p:txBody>
      </p:sp>
      <p:sp>
        <p:nvSpPr>
          <p:cNvPr id="7174" name="Text Box 25"/>
          <p:cNvSpPr txBox="1">
            <a:spLocks noChangeArrowheads="1"/>
          </p:cNvSpPr>
          <p:nvPr/>
        </p:nvSpPr>
        <p:spPr bwMode="auto">
          <a:xfrm>
            <a:off x="533400" y="1066800"/>
            <a:ext cx="42672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 Narrow" pitchFamily="34" charset="0"/>
              </a:rPr>
              <a:t>M.Sc</a:t>
            </a:r>
            <a:r>
              <a:rPr lang="en-US" sz="2000" b="1" dirty="0">
                <a:latin typeface="Arial Narrow" pitchFamily="34" charset="0"/>
              </a:rPr>
              <a:t>. COURSES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chemeClr val="tx2"/>
                </a:solidFill>
                <a:latin typeface="Arial Narrow" pitchFamily="34" charset="0"/>
              </a:rPr>
              <a:t>ARCHITECTURE</a:t>
            </a:r>
            <a:r>
              <a:rPr lang="en-US" sz="13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  <a:latin typeface="Arial Narrow" pitchFamily="34" charset="0"/>
              </a:rPr>
              <a:t>AGRICULTURE AND INDUSTRIAL TECHNOLOGY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BIOCHEMISTRY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BIOLOGICAL </a:t>
            </a: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SCIENCES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BIOLOGICAL SCIENCES</a:t>
            </a:r>
            <a:endParaRPr lang="en-US" sz="13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CELL BIOLOGY &amp; GENETICS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CHEMICAL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CHEMISTRY</a:t>
            </a: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 CIVIL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COMPUTER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COMPUTER SCIENCE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CONSTUCTION ENGINEERING TECHNOLOGY </a:t>
            </a:r>
            <a:endParaRPr lang="en-US" sz="1300" b="1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  <a:latin typeface="Arial Narrow" pitchFamily="34" charset="0"/>
              </a:rPr>
              <a:t>CROP/SOIL    SCIENCE </a:t>
            </a:r>
          </a:p>
          <a:p>
            <a:pPr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  <a:latin typeface="Arial Narrow" pitchFamily="34" charset="0"/>
              </a:rPr>
              <a:t>ELECTRONICS &amp; ELECTRICAL ENGINEERING          </a:t>
            </a:r>
            <a:endParaRPr lang="en-GB" sz="1300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HUMAN NUTRITION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INFORMATION TECHNOLOGY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MATHEMATICS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MECHANICAL </a:t>
            </a: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ENGINEERING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MECHATRONICS ENGINEERING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MICROBIOLOGY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PETROLEUM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PHARMACOLOGY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PHYSICS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PHYSIOLOGY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PRODUCTION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PUBLIC HEALTH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SCIENCE EDUCATION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en-US" sz="13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7175" name="Text Box 26"/>
          <p:cNvSpPr txBox="1">
            <a:spLocks noChangeArrowheads="1"/>
          </p:cNvSpPr>
          <p:nvPr/>
        </p:nvSpPr>
        <p:spPr bwMode="auto">
          <a:xfrm>
            <a:off x="5029200" y="1371600"/>
            <a:ext cx="41148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 Narrow" pitchFamily="34" charset="0"/>
              </a:rPr>
              <a:t>  Ph.D. COURSES</a:t>
            </a: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CARDIOVASCULAR </a:t>
            </a: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CHEMICAL PATHOLOGY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CLINICAL PHARMACY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DENTAL SURGERY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MATHS EDUCATION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MECHANICAL ENGINEERING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PAEDIATRIC 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PHARMACEUTICS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PREVENTIVE DENTISTRY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SCIENCE EDUCATION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819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820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8194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7475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8197" name="Text Box 24"/>
          <p:cNvSpPr txBox="1">
            <a:spLocks noChangeArrowheads="1"/>
          </p:cNvSpPr>
          <p:nvPr/>
        </p:nvSpPr>
        <p:spPr bwMode="auto">
          <a:xfrm>
            <a:off x="762000" y="762000"/>
            <a:ext cx="728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TOP 5  UNIVERSITIES WITH AWARDS TO DATE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5638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TOTAL AWARDS TO DATE  128</a:t>
            </a:r>
          </a:p>
          <a:p>
            <a:r>
              <a:rPr lang="en-US" dirty="0" smtClean="0"/>
              <a:t>              TOTAL NO OF UNIVERSITIES  30</a:t>
            </a:r>
            <a:endParaRPr lang="en-GB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1397000"/>
          <a:ext cx="6096000" cy="386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905000"/>
              </a:tblGrid>
              <a:tr h="8059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UNIVERSITY</a:t>
                      </a:r>
                      <a:endParaRPr lang="en-GB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NO OF AWARDS TO DATE</a:t>
                      </a:r>
                      <a:endParaRPr lang="en-GB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LAGOS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GB" dirty="0"/>
                    </a:p>
                  </a:txBody>
                  <a:tcPr/>
                </a:tc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NIGERIA, NSUKKA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IBADAN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 smtClean="0"/>
                        <a:t>NNMADI</a:t>
                      </a:r>
                      <a:r>
                        <a:rPr lang="en-US" baseline="0" dirty="0" smtClean="0"/>
                        <a:t> AZIKWE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805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COVENANT UNIVERSITY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224" name="Group 5"/>
            <p:cNvGrpSpPr>
              <a:grpSpLocks/>
            </p:cNvGrpSpPr>
            <p:nvPr/>
          </p:nvGrpSpPr>
          <p:grpSpPr bwMode="auto">
            <a:xfrm>
              <a:off x="35" y="12"/>
              <a:ext cx="864" cy="288"/>
              <a:chOff x="1437" y="1260"/>
              <a:chExt cx="2161" cy="864"/>
            </a:xfrm>
          </p:grpSpPr>
          <p:grpSp>
            <p:nvGrpSpPr>
              <p:cNvPr id="9225" name="Group 6"/>
              <p:cNvGrpSpPr>
                <a:grpSpLocks/>
              </p:cNvGrpSpPr>
              <p:nvPr/>
            </p:nvGrpSpPr>
            <p:grpSpPr bwMode="auto">
              <a:xfrm>
                <a:off x="1437" y="1260"/>
                <a:ext cx="2161" cy="864"/>
                <a:chOff x="-115" y="0"/>
                <a:chExt cx="21610" cy="20000"/>
              </a:xfrm>
            </p:grpSpPr>
            <p:sp>
              <p:nvSpPr>
                <p:cNvPr id="922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9218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921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533400" y="1371600"/>
            <a:ext cx="86106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1.    </a:t>
            </a:r>
            <a:r>
              <a:rPr lang="en-US" sz="1800" b="1" dirty="0">
                <a:solidFill>
                  <a:schemeClr val="tx2"/>
                </a:solidFill>
              </a:rPr>
              <a:t>NOMINATION OF CANDIDATES BY THE DEANS OF THE VARIOUS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FACULTIES  OR HEADS OF DEPARTMENTS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</a:p>
          <a:p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2.     </a:t>
            </a:r>
            <a:r>
              <a:rPr lang="en-US" sz="1800" b="1" dirty="0">
                <a:solidFill>
                  <a:schemeClr val="tx2"/>
                </a:solidFill>
              </a:rPr>
              <a:t>AWARDEES ARE CHOSEN BASED ON EXCELLENCE IN 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EDUCATIONAL PERFORMANCE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</a:t>
            </a:r>
          </a:p>
          <a:p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3.</a:t>
            </a:r>
            <a:r>
              <a:rPr lang="en-US" sz="1800" b="1" dirty="0">
                <a:solidFill>
                  <a:schemeClr val="tx2"/>
                </a:solidFill>
              </a:rPr>
              <a:t>    INTERVIEW OF THE SHORTLISTED CANDIDATES BY THE BOARD OF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TRUSTEES.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GB" sz="1800" dirty="0">
              <a:solidFill>
                <a:schemeClr val="tx2"/>
              </a:solidFill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</a:t>
            </a:r>
          </a:p>
        </p:txBody>
      </p:sp>
      <p:sp>
        <p:nvSpPr>
          <p:cNvPr id="9222" name="Text Box 26"/>
          <p:cNvSpPr txBox="1">
            <a:spLocks noChangeArrowheads="1"/>
          </p:cNvSpPr>
          <p:nvPr/>
        </p:nvSpPr>
        <p:spPr bwMode="auto">
          <a:xfrm>
            <a:off x="304800" y="762000"/>
            <a:ext cx="845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 Narrow" pitchFamily="34" charset="0"/>
              </a:rPr>
              <a:t>PROCESS OF SCHOLARSHIP AWARD</a:t>
            </a:r>
            <a:endParaRPr lang="en-US" b="1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 2000\Templates\Presentation Designs\Network Blitz.pot</Template>
  <TotalTime>13550</TotalTime>
  <Words>1431</Words>
  <Application>Microsoft Office PowerPoint</Application>
  <PresentationFormat>On-screen Show (4:3)</PresentationFormat>
  <Paragraphs>504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Network Blitz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Tritech Computers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611</cp:revision>
  <dcterms:created xsi:type="dcterms:W3CDTF">2006-03-13T11:20:45Z</dcterms:created>
  <dcterms:modified xsi:type="dcterms:W3CDTF">2024-03-17T20:46:02Z</dcterms:modified>
</cp:coreProperties>
</file>