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348" r:id="rId2"/>
    <p:sldId id="257" r:id="rId3"/>
    <p:sldId id="290" r:id="rId4"/>
    <p:sldId id="260" r:id="rId5"/>
    <p:sldId id="264" r:id="rId6"/>
    <p:sldId id="356" r:id="rId7"/>
    <p:sldId id="358" r:id="rId8"/>
    <p:sldId id="359" r:id="rId9"/>
    <p:sldId id="360" r:id="rId10"/>
    <p:sldId id="363" r:id="rId11"/>
    <p:sldId id="364" r:id="rId12"/>
    <p:sldId id="367" r:id="rId13"/>
    <p:sldId id="369" r:id="rId14"/>
    <p:sldId id="370" r:id="rId15"/>
    <p:sldId id="365" r:id="rId16"/>
    <p:sldId id="366" r:id="rId17"/>
    <p:sldId id="329" r:id="rId18"/>
    <p:sldId id="266" r:id="rId19"/>
    <p:sldId id="340" r:id="rId20"/>
    <p:sldId id="298" r:id="rId21"/>
    <p:sldId id="268" r:id="rId22"/>
    <p:sldId id="265" r:id="rId23"/>
    <p:sldId id="278" r:id="rId24"/>
    <p:sldId id="313" r:id="rId25"/>
    <p:sldId id="269" r:id="rId26"/>
    <p:sldId id="270" r:id="rId27"/>
    <p:sldId id="341" r:id="rId28"/>
    <p:sldId id="271" r:id="rId29"/>
    <p:sldId id="320" r:id="rId30"/>
    <p:sldId id="343" r:id="rId31"/>
    <p:sldId id="349" r:id="rId32"/>
    <p:sldId id="374" r:id="rId33"/>
    <p:sldId id="375" r:id="rId34"/>
    <p:sldId id="312" r:id="rId35"/>
    <p:sldId id="273" r:id="rId36"/>
    <p:sldId id="371" r:id="rId37"/>
    <p:sldId id="262" r:id="rId38"/>
    <p:sldId id="286" r:id="rId39"/>
    <p:sldId id="303" r:id="rId40"/>
    <p:sldId id="376" r:id="rId41"/>
    <p:sldId id="261" r:id="rId42"/>
    <p:sldId id="372" r:id="rId43"/>
    <p:sldId id="275" r:id="rId44"/>
    <p:sldId id="276" r:id="rId45"/>
    <p:sldId id="373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6" autoAdjust="0"/>
    <p:restoredTop sz="86333" autoAdjust="0"/>
  </p:normalViewPr>
  <p:slideViewPr>
    <p:cSldViewPr>
      <p:cViewPr>
        <p:scale>
          <a:sx n="75" d="100"/>
          <a:sy n="75" d="100"/>
        </p:scale>
        <p:origin x="-1272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E4DF11-C1CB-49FF-916C-FA889280F053}" type="datetimeFigureOut">
              <a:rPr lang="en-US"/>
              <a:pPr>
                <a:defRPr/>
              </a:pPr>
              <a:t>3/17/2020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99F98C8-38B2-4B59-AE55-36C62154A1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10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16</a:t>
            </a:fld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DE2A72-4F81-4976-82BB-1492B239CADD}" type="slidenum">
              <a:rPr lang="en-GB" smtClean="0"/>
              <a:pPr/>
              <a:t>17</a:t>
            </a:fld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5F9ABE-EB91-4038-A0AA-29ECE197A75F}" type="slidenum">
              <a:rPr lang="en-GB" smtClean="0"/>
              <a:pPr/>
              <a:t>18</a:t>
            </a:fld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15C582-6B8F-4D50-8CA4-0076975C8EBF}" type="slidenum">
              <a:rPr lang="en-GB" smtClean="0"/>
              <a:pPr/>
              <a:t>19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513394-511B-4740-80D9-384E8A6BD6B5}" type="slidenum">
              <a:rPr lang="en-GB" smtClean="0"/>
              <a:pPr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436C14-F051-41F4-889C-ACDBF87DEB87}" type="slidenum">
              <a:rPr lang="en-GB" smtClean="0"/>
              <a:pPr/>
              <a:t>20</a:t>
            </a:fld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AF584A-2962-4273-BD1A-85D4EB4654D5}" type="slidenum">
              <a:rPr lang="en-GB" smtClean="0"/>
              <a:pPr/>
              <a:t>21</a:t>
            </a:fld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7E7B19-C3A8-40E7-B596-D3C6C9F5EFF8}" type="slidenum">
              <a:rPr lang="en-GB" smtClean="0"/>
              <a:pPr/>
              <a:t>22</a:t>
            </a:fld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E3E692-2E30-4942-8A5D-3F3B6840EF41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5D5AAF-E682-471F-AF4C-4A6A1C9DC385}" type="slidenum">
              <a:rPr lang="en-GB" smtClean="0"/>
              <a:pPr/>
              <a:t>24</a:t>
            </a:fld>
            <a:endParaRPr lang="en-GB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827473-AA12-4D19-B723-864159827026}" type="slidenum">
              <a:rPr lang="en-GB" smtClean="0"/>
              <a:pPr/>
              <a:t>25</a:t>
            </a:fld>
            <a:endParaRPr lang="en-GB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00622-C16F-45AF-8A7C-8879F5EF35A0}" type="slidenum">
              <a:rPr lang="en-GB" smtClean="0"/>
              <a:pPr/>
              <a:t>26</a:t>
            </a:fld>
            <a:endParaRPr lang="en-GB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A00622-C16F-45AF-8A7C-8879F5EF35A0}" type="slidenum">
              <a:rPr lang="en-GB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124908-B8B8-4D6E-AF2B-29C2379529BB}" type="slidenum">
              <a:rPr lang="en-GB" smtClean="0"/>
              <a:pPr/>
              <a:t>28</a:t>
            </a:fld>
            <a:endParaRPr lang="en-GB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E5C54A6-A2B2-4960-A800-E15756A718CF}" type="slidenum">
              <a:rPr lang="en-GB" smtClean="0"/>
              <a:pPr/>
              <a:t>29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F6BB4B-B02D-4C8E-987C-A3E64EEFFD07}" type="slidenum">
              <a:rPr lang="en-GB" smtClean="0"/>
              <a:pPr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E6DA7-D3DB-47D4-ABE3-2E9651AC6B6A}" type="slidenum">
              <a:rPr lang="en-GB" smtClean="0"/>
              <a:pPr/>
              <a:t>30</a:t>
            </a:fld>
            <a:endParaRPr lang="en-GB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E6DA7-D3DB-47D4-ABE3-2E9651AC6B6A}" type="slidenum">
              <a:rPr lang="en-GB" smtClean="0"/>
              <a:pPr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E6DA7-D3DB-47D4-ABE3-2E9651AC6B6A}" type="slidenum">
              <a:rPr lang="en-GB" smtClean="0"/>
              <a:pPr/>
              <a:t>32</a:t>
            </a:fld>
            <a:endParaRPr lang="en-GB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E6DA7-D3DB-47D4-ABE3-2E9651AC6B6A}" type="slidenum">
              <a:rPr lang="en-GB" smtClean="0"/>
              <a:pPr/>
              <a:t>33</a:t>
            </a:fld>
            <a:endParaRPr lang="en-GB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4DDEA-A30A-4DA9-9106-44EC1959DBAB}" type="slidenum">
              <a:rPr lang="en-GB" smtClean="0"/>
              <a:pPr/>
              <a:t>34</a:t>
            </a:fld>
            <a:endParaRPr lang="en-GB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ED7DF-CC72-4519-9099-211037C7F300}" type="slidenum">
              <a:rPr lang="en-GB" smtClean="0"/>
              <a:pPr/>
              <a:t>35</a:t>
            </a:fld>
            <a:endParaRPr lang="en-GB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36</a:t>
            </a:fld>
            <a:endParaRPr lang="en-GB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79C779-0580-4196-BC10-6F69AA6F4FFA}" type="slidenum">
              <a:rPr lang="en-GB" smtClean="0"/>
              <a:pPr/>
              <a:t>37</a:t>
            </a:fld>
            <a:endParaRPr lang="en-GB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BB5D184-26CC-4D68-9FE2-2938D60E4A66}" type="slidenum">
              <a:rPr lang="en-GB" smtClean="0"/>
              <a:pPr/>
              <a:t>38</a:t>
            </a:fld>
            <a:endParaRPr lang="en-GB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CAF43-6B26-4B99-868C-1042E6425EE4}" type="slidenum">
              <a:rPr lang="en-GB" smtClean="0"/>
              <a:pPr/>
              <a:t>39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EEB9EB-775C-4FD5-BC94-7CFA7D61DF81}" type="slidenum">
              <a:rPr lang="en-GB" smtClean="0"/>
              <a:pPr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5CAF43-6B26-4B99-868C-1042E6425EE4}" type="slidenum">
              <a:rPr lang="en-GB" smtClean="0"/>
              <a:pPr/>
              <a:t>40</a:t>
            </a:fld>
            <a:endParaRPr lang="en-GB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A2AA1D-560E-42B1-A7AA-603C4081691E}" type="slidenum">
              <a:rPr lang="en-GB" smtClean="0"/>
              <a:pPr/>
              <a:t>41</a:t>
            </a:fld>
            <a:endParaRPr lang="en-GB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42</a:t>
            </a:fld>
            <a:endParaRPr lang="en-GB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1E00C3-E5F1-45A8-AE59-5BBEF602E4B9}" type="slidenum">
              <a:rPr lang="en-GB" smtClean="0"/>
              <a:pPr/>
              <a:t>43</a:t>
            </a:fld>
            <a:endParaRPr lang="en-GB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2748DE5-6AC8-4B10-BBBA-4AD34355E82B}" type="slidenum">
              <a:rPr lang="en-GB" smtClean="0"/>
              <a:pPr/>
              <a:t>44</a:t>
            </a:fld>
            <a:endParaRPr lang="en-GB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F23459-9B86-491A-AF16-83400D0D53ED}" type="slidenum">
              <a:rPr lang="en-GB" smtClean="0"/>
              <a:pPr/>
              <a:t>45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E59C6-7542-40BB-86E4-920334BD971C}" type="slidenum">
              <a:rPr lang="en-GB" smtClean="0"/>
              <a:pPr/>
              <a:t>9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6C434-ABC3-4202-B865-4CE6D730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3BCA0-A4E1-47EB-AA07-BC127B4E4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38A30-9941-4B68-AD8D-0E21F95B6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81BBD-F2FF-451A-A1D4-6C297272D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B99F8-AC45-4163-AA17-8EA3A1BF9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060C6-148D-4C8E-89B3-08BF6E2FD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3EE8-2952-4469-83A1-991028F1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4592E-52C2-4F54-98C9-ECB838203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EF24F-1CE6-4C60-AC1E-4A7E7257E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AB0E3-8F83-4BCD-BF07-8421885A6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8C51-C266-433A-AA9C-6D3111976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30723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DD3B4BC-B067-4CAB-86C6-A3A12102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8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oleObject" Target="../embeddings/oleObject1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2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2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8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3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24.png"/><Relationship Id="rId4" Type="http://schemas.openxmlformats.org/officeDocument/2006/relationships/oleObject" Target="../embeddings/oleObject3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3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3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4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4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9.png"/><Relationship Id="rId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25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EPIDEMIOLOGY  AND  TECHNOLOGY, A LOOK AT THE PAST AND PRESENT:  JUSTIFICATION FOR MODIFIERS  IN MAJOR NON-COMMUNICABLE DISEASES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    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   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Chairman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30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         Guest </a:t>
            </a:r>
            <a:r>
              <a:rPr lang="en-US" dirty="0">
                <a:latin typeface="Arial Narrow" pitchFamily="34" charset="0"/>
              </a:rPr>
              <a:t>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572000"/>
            <a:ext cx="495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H.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E  Prince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Dapo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Abiodun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rgbClr val="FFC000"/>
                </a:solidFill>
              </a:rPr>
              <a:t>MFR</a:t>
            </a:r>
            <a:endParaRPr lang="en-US" sz="1200" b="1" dirty="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Executive Governor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Ogun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State</a:t>
            </a:r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267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Chief Chamberlain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Oyibo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C000"/>
                </a:solidFill>
                <a:cs typeface="Times New Roman" pitchFamily="18" charset="0"/>
              </a:rPr>
              <a:t>FNMGS, FNAPE</a:t>
            </a:r>
            <a:endParaRPr lang="en-US" sz="1200" b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Former GMD  NNPC</a:t>
            </a:r>
          </a:p>
          <a:p>
            <a:r>
              <a:rPr lang="en-GB" sz="2000" b="1" dirty="0" smtClean="0">
                <a:solidFill>
                  <a:srgbClr val="FFC000"/>
                </a:solidFill>
                <a:cs typeface="Times New Roman" pitchFamily="18" charset="0"/>
              </a:rPr>
              <a:t> CEO, Prime Energy Resources</a:t>
            </a:r>
            <a:endParaRPr lang="en-US" sz="20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Grace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Otinwa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B.Ed., M.Ed., Ph.D., FNASSAM, FNIS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Professor of  </a:t>
            </a:r>
            <a:r>
              <a:rPr lang="en-GB" sz="1700" b="1" dirty="0" err="1" smtClean="0">
                <a:solidFill>
                  <a:schemeClr val="tx2"/>
                </a:solidFill>
                <a:latin typeface="Arial Narrow" pitchFamily="34" charset="0"/>
              </a:rPr>
              <a:t>Excercise</a:t>
            </a:r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 Physiology</a:t>
            </a:r>
          </a:p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56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40"/>
            <a:ext cx="1981200" cy="886877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496652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528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2098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WESLEY PRIMARY SCHOOL, AWA-IJEBU, OGUN STATE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6324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CLASSROOM BUILDING WITH ROOFING CHALLENGE</a:t>
            </a:r>
            <a:endParaRPr lang="en-GB" dirty="0"/>
          </a:p>
        </p:txBody>
      </p:sp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667000"/>
            <a:ext cx="5486400" cy="365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40"/>
            <a:ext cx="1981200" cy="886877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496652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630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2098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WESLEY PRIMARY SCHOOL, AWA-IJEBU, OGUN STATE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6172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INTERNAL VIEW OF A CLASSROOM          </a:t>
            </a:r>
            <a:endParaRPr lang="en-GB" dirty="0"/>
          </a:p>
        </p:txBody>
      </p:sp>
      <p:pic>
        <p:nvPicPr>
          <p:cNvPr id="2263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743200"/>
            <a:ext cx="5125967" cy="343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40"/>
            <a:ext cx="1981200" cy="886877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496652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3142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209800"/>
            <a:ext cx="8915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WESLEY PRIMARY SCHOOL, AWA-IJEBU, OGUN STATE</a:t>
            </a:r>
          </a:p>
          <a:p>
            <a:pPr algn="ctr"/>
            <a:endParaRPr lang="en-US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THE AWOKOYA FOUNDATION ASSISTED WITH THE REFURBISHMENT OF  TWO OF THE THREE CLASSROOM BLOCKS WITH A 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NGN5.0 MILLION REFURBISHMENT CONTRACT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6172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40"/>
            <a:ext cx="1981200" cy="886877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496652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3347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2098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WESLEY PRIMARY SCHOOL, AWA-IJEBU, OGUN STATE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969466"/>
            <a:ext cx="4191000" cy="31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914400" y="6172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BEFORE                                            AFTER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AFTER A NGN5.0 MILLION REFURBISHMENT</a:t>
            </a:r>
            <a:endParaRPr lang="en-GB" dirty="0"/>
          </a:p>
        </p:txBody>
      </p:sp>
      <p:pic>
        <p:nvPicPr>
          <p:cNvPr id="2334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2971800"/>
            <a:ext cx="396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40"/>
            <a:ext cx="1981200" cy="886877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496652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3552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2098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WESLEY PRIMARY SCHOOL, AWA-IJEBU, OGUN STATE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971800"/>
            <a:ext cx="446958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914400" y="6172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BEFORE                                           AFTER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AFTER A NGN5.0 MILLION REFURBISHMENT</a:t>
            </a:r>
            <a:endParaRPr lang="en-GB" dirty="0"/>
          </a:p>
        </p:txBody>
      </p:sp>
      <p:pic>
        <p:nvPicPr>
          <p:cNvPr id="23552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2700" y="3048000"/>
            <a:ext cx="380625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40"/>
            <a:ext cx="1981200" cy="886877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496652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733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19812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WESLEY PRIMARY SCHOOL, AWA-IJEBU, OGUN STATE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6019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                                                        AFTER</a:t>
            </a:r>
          </a:p>
          <a:p>
            <a:r>
              <a:rPr lang="en-US" dirty="0" smtClean="0"/>
              <a:t>      </a:t>
            </a:r>
            <a:r>
              <a:rPr lang="en-US" b="1" dirty="0" smtClean="0">
                <a:solidFill>
                  <a:srgbClr val="FFC000"/>
                </a:solidFill>
              </a:rPr>
              <a:t>AFTER A NGN5.0 MILLION REFURBISHMENT</a:t>
            </a:r>
          </a:p>
          <a:p>
            <a:r>
              <a:rPr lang="en-US" dirty="0" smtClean="0"/>
              <a:t>         </a:t>
            </a:r>
            <a:endParaRPr lang="en-GB" dirty="0"/>
          </a:p>
        </p:txBody>
      </p:sp>
      <p:pic>
        <p:nvPicPr>
          <p:cNvPr id="2252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95600"/>
            <a:ext cx="4648199" cy="309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9453" y="2895600"/>
            <a:ext cx="437454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40"/>
            <a:ext cx="1981200" cy="886877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496652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835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19812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WESLEY PRIMARY SCHOOL, AWA-IJEBU, OGUN STATE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" y="6019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BEFORE                                                    AFTER</a:t>
            </a:r>
          </a:p>
          <a:p>
            <a:r>
              <a:rPr lang="en-US" dirty="0" smtClean="0"/>
              <a:t>      </a:t>
            </a:r>
            <a:r>
              <a:rPr lang="en-US" b="1" dirty="0" smtClean="0">
                <a:solidFill>
                  <a:srgbClr val="FFC000"/>
                </a:solidFill>
              </a:rPr>
              <a:t>AFTER A NGN5.0 MILLION REFURBISHMENT</a:t>
            </a:r>
          </a:p>
          <a:p>
            <a:r>
              <a:rPr lang="en-US" dirty="0" smtClean="0"/>
              <a:t>         </a:t>
            </a:r>
            <a:endParaRPr lang="en-GB" dirty="0"/>
          </a:p>
        </p:txBody>
      </p:sp>
      <p:pic>
        <p:nvPicPr>
          <p:cNvPr id="22835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2514600"/>
            <a:ext cx="408680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83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2559470"/>
            <a:ext cx="4114800" cy="307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6171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6172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6150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6152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6153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6154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615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6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8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59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1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2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6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7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8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69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70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6146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614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6151" name="Text Box 29"/>
          <p:cNvSpPr txBox="1">
            <a:spLocks noChangeArrowheads="1"/>
          </p:cNvSpPr>
          <p:nvPr/>
        </p:nvSpPr>
        <p:spPr bwMode="auto">
          <a:xfrm>
            <a:off x="533400" y="2743200"/>
            <a:ext cx="8153400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TOTAL SCHOLARSHIP AWARDED TO DATE: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123 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177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7178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7179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0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2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3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4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7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8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89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0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1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2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3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94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717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717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7173" name="Text Box 24"/>
          <p:cNvSpPr txBox="1">
            <a:spLocks noChangeArrowheads="1"/>
          </p:cNvSpPr>
          <p:nvPr/>
        </p:nvSpPr>
        <p:spPr bwMode="auto">
          <a:xfrm>
            <a:off x="1981200" y="762000"/>
            <a:ext cx="6096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chemeClr val="tx2"/>
                </a:solidFill>
                <a:latin typeface="Arial Narrow" pitchFamily="34" charset="0"/>
              </a:rPr>
              <a:t>     COURSE </a:t>
            </a:r>
            <a:r>
              <a:rPr lang="en-US" sz="3000" b="1" dirty="0">
                <a:solidFill>
                  <a:schemeClr val="tx2"/>
                </a:solidFill>
                <a:latin typeface="Arial Narrow" pitchFamily="34" charset="0"/>
              </a:rPr>
              <a:t>PROGRAM OF AWARD</a:t>
            </a:r>
          </a:p>
        </p:txBody>
      </p:sp>
      <p:sp>
        <p:nvSpPr>
          <p:cNvPr id="7174" name="Text Box 25"/>
          <p:cNvSpPr txBox="1">
            <a:spLocks noChangeArrowheads="1"/>
          </p:cNvSpPr>
          <p:nvPr/>
        </p:nvSpPr>
        <p:spPr bwMode="auto">
          <a:xfrm>
            <a:off x="533400" y="1066800"/>
            <a:ext cx="426720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 Narrow" pitchFamily="34" charset="0"/>
              </a:rPr>
              <a:t>M.Sc</a:t>
            </a:r>
            <a:r>
              <a:rPr lang="en-US" sz="2000" b="1" dirty="0">
                <a:latin typeface="Arial Narrow" pitchFamily="34" charset="0"/>
              </a:rPr>
              <a:t>. COURSES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chemeClr val="tx2"/>
                </a:solidFill>
                <a:latin typeface="Arial Narrow" pitchFamily="34" charset="0"/>
              </a:rPr>
              <a:t>ARCHITECTURE</a:t>
            </a:r>
            <a:r>
              <a:rPr lang="en-US" sz="13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  <a:latin typeface="Arial Narrow" pitchFamily="34" charset="0"/>
              </a:rPr>
              <a:t>AGRICULTURE AND INDUSTRIAL TECHNOLOGY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BIOCHEMISTRY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BIOLOGICAL SCIENCES</a:t>
            </a: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 BIOMEDICAL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CHEMICAL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CHEMISTRY</a:t>
            </a: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 CIVIL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COMPUTER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COMPUTER SCIENCE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CONSTUCTION ENGINEERING TECHNOLOGY </a:t>
            </a:r>
            <a:endParaRPr lang="en-US" sz="1300" b="1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  <a:latin typeface="Arial Narrow" pitchFamily="34" charset="0"/>
              </a:rPr>
              <a:t>CROP/SOIL    SCIENCE </a:t>
            </a:r>
          </a:p>
          <a:p>
            <a:pPr>
              <a:buFont typeface="Arial" charset="0"/>
              <a:buChar char="•"/>
            </a:pPr>
            <a:r>
              <a:rPr lang="en-US" sz="1300" dirty="0" smtClean="0">
                <a:solidFill>
                  <a:srgbClr val="FFC000"/>
                </a:solidFill>
                <a:latin typeface="Arial Narrow" pitchFamily="34" charset="0"/>
              </a:rPr>
              <a:t>ELECTRONICS &amp; ELECTRICAL ENGINEERING          </a:t>
            </a:r>
            <a:endParaRPr lang="en-GB" sz="1300" dirty="0" smtClean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HUMAN NUTRITION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INFORMATION TECHNOLOGY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MATHEMATICS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MECHANICAL </a:t>
            </a: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ENGINEERING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MECHATRONICS ENGINEERING</a:t>
            </a:r>
          </a:p>
          <a:p>
            <a:pPr>
              <a:buFont typeface="Arial" charset="0"/>
              <a:buChar char="•"/>
            </a:pPr>
            <a:r>
              <a:rPr lang="en-US" sz="1300" b="1" dirty="0" smtClean="0">
                <a:solidFill>
                  <a:srgbClr val="FFC000"/>
                </a:solidFill>
                <a:latin typeface="Arial Narrow" pitchFamily="34" charset="0"/>
              </a:rPr>
              <a:t>MICROBIOLOGY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PHARMACOLOGY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PHYSICS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PHYSIOLOGY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PRODUCTION ENGINEERING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PUBLIC HEALTH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SCIENCE EDUCATION</a:t>
            </a:r>
            <a:endParaRPr lang="en-GB" sz="1300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300" b="1" dirty="0">
                <a:solidFill>
                  <a:srgbClr val="FFC000"/>
                </a:solidFill>
                <a:latin typeface="Arial Narrow" pitchFamily="34" charset="0"/>
              </a:rPr>
              <a:t>SPECIAL EDUCATION</a:t>
            </a:r>
          </a:p>
        </p:txBody>
      </p:sp>
      <p:sp>
        <p:nvSpPr>
          <p:cNvPr id="7175" name="Text Box 26"/>
          <p:cNvSpPr txBox="1">
            <a:spLocks noChangeArrowheads="1"/>
          </p:cNvSpPr>
          <p:nvPr/>
        </p:nvSpPr>
        <p:spPr bwMode="auto">
          <a:xfrm>
            <a:off x="5029200" y="1371600"/>
            <a:ext cx="41148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 smtClean="0">
                <a:latin typeface="Arial Narrow" pitchFamily="34" charset="0"/>
              </a:rPr>
              <a:t>  Ph.D. COURSES</a:t>
            </a: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CARDIOVASCULAR </a:t>
            </a: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CHEMICAL PATHOLOGY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CLINICAL PHARMACY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DENTAL SURGERY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MATHS EDUCATION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MECHANICAL ENGINEERING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PAEDIATRIC MEDICINE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 smtClean="0">
                <a:solidFill>
                  <a:srgbClr val="FFC000"/>
                </a:solidFill>
                <a:latin typeface="Arial Narrow" pitchFamily="34" charset="0"/>
              </a:rPr>
              <a:t>PHARMACEUTICS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PREVENTIVE DENTISTRY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500" b="1" dirty="0">
                <a:solidFill>
                  <a:srgbClr val="FFC000"/>
                </a:solidFill>
                <a:latin typeface="Arial Narrow" pitchFamily="34" charset="0"/>
              </a:rPr>
              <a:t>SCIENCE EDUCATION</a:t>
            </a:r>
            <a:endParaRPr lang="en-GB" sz="1500" b="1" dirty="0">
              <a:solidFill>
                <a:srgbClr val="FFC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819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820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0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21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8194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7475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8197" name="Text Box 24"/>
          <p:cNvSpPr txBox="1">
            <a:spLocks noChangeArrowheads="1"/>
          </p:cNvSpPr>
          <p:nvPr/>
        </p:nvSpPr>
        <p:spPr bwMode="auto">
          <a:xfrm>
            <a:off x="762000" y="762000"/>
            <a:ext cx="728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TOP 5  UNIVERSITIES WITH AWARDS TO DATE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8200" y="5638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TOTAL AWARDS TO DATE  123</a:t>
            </a:r>
          </a:p>
          <a:p>
            <a:r>
              <a:rPr lang="en-US" dirty="0" smtClean="0"/>
              <a:t>              TOTAL NO OF UNIVERSITIES  28</a:t>
            </a:r>
            <a:endParaRPr lang="en-GB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1524000" y="1397000"/>
          <a:ext cx="6096000" cy="3862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905000"/>
              </a:tblGrid>
              <a:tr h="8059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UNIVERSITY</a:t>
                      </a:r>
                      <a:endParaRPr lang="en-GB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  <a:p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NO OF AWARDS TO DATE</a:t>
                      </a:r>
                      <a:endParaRPr lang="en-GB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</a:t>
                      </a:r>
                      <a:r>
                        <a:rPr lang="en-US" baseline="0" dirty="0" smtClean="0"/>
                        <a:t> OF LAGOS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GB" dirty="0"/>
                    </a:p>
                  </a:txBody>
                  <a:tcPr/>
                </a:tc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NIGERIA, NSUKKA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  <a:endParaRPr lang="en-GB" dirty="0"/>
                    </a:p>
                  </a:txBody>
                  <a:tcPr/>
                </a:tc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 smtClean="0"/>
                        <a:t>UNIVERSITY OF IBADAN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GB" dirty="0"/>
                    </a:p>
                  </a:txBody>
                  <a:tcPr/>
                </a:tc>
              </a:tr>
              <a:tr h="466958">
                <a:tc>
                  <a:txBody>
                    <a:bodyPr/>
                    <a:lstStyle/>
                    <a:p>
                      <a:r>
                        <a:rPr lang="en-US" dirty="0" smtClean="0"/>
                        <a:t>NNMADI</a:t>
                      </a:r>
                      <a:r>
                        <a:rPr lang="en-US" baseline="0" dirty="0" smtClean="0"/>
                        <a:t> AZIKWE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  <a:tr h="805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COVENANT UNIVERSITY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05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9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060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061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4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5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6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7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9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3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4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050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0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052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053" name="Text Box 24"/>
          <p:cNvSpPr txBox="1">
            <a:spLocks noChangeArrowheads="1"/>
          </p:cNvSpPr>
          <p:nvPr/>
        </p:nvSpPr>
        <p:spPr bwMode="auto">
          <a:xfrm>
            <a:off x="1371600" y="769938"/>
            <a:ext cx="777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Lecture, Award of  </a:t>
            </a:r>
            <a:r>
              <a:rPr lang="en-US" sz="4000" b="1" i="1" dirty="0" err="1"/>
              <a:t>Honours</a:t>
            </a:r>
            <a:endParaRPr lang="en-US" sz="4000" b="1" i="1" dirty="0"/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054" name="Group 25"/>
          <p:cNvGrpSpPr>
            <a:grpSpLocks/>
          </p:cNvGrpSpPr>
          <p:nvPr/>
        </p:nvGrpSpPr>
        <p:grpSpPr bwMode="auto">
          <a:xfrm>
            <a:off x="228600" y="822325"/>
            <a:ext cx="2362200" cy="952500"/>
            <a:chOff x="672" y="518"/>
            <a:chExt cx="823" cy="600"/>
          </a:xfrm>
        </p:grpSpPr>
        <p:sp>
          <p:nvSpPr>
            <p:cNvPr id="2056" name="Text Box 26"/>
            <p:cNvSpPr txBox="1">
              <a:spLocks noChangeArrowheads="1"/>
            </p:cNvSpPr>
            <p:nvPr/>
          </p:nvSpPr>
          <p:spPr bwMode="auto">
            <a:xfrm>
              <a:off x="672" y="672"/>
              <a:ext cx="82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2057" name="Text Box 27"/>
            <p:cNvSpPr txBox="1">
              <a:spLocks noChangeArrowheads="1"/>
            </p:cNvSpPr>
            <p:nvPr/>
          </p:nvSpPr>
          <p:spPr bwMode="auto">
            <a:xfrm>
              <a:off x="885" y="518"/>
              <a:ext cx="30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055" name="Text Box 28"/>
          <p:cNvSpPr txBox="1">
            <a:spLocks noChangeArrowheads="1"/>
          </p:cNvSpPr>
          <p:nvPr/>
        </p:nvSpPr>
        <p:spPr bwMode="auto">
          <a:xfrm>
            <a:off x="138113" y="2667000"/>
            <a:ext cx="8915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 Narrow" pitchFamily="34" charset="0"/>
              </a:rPr>
              <a:t>INTRODUCTION OF CHAIRMAN, SPECIAL GUEST OF HONOUR, HONOUREES AND SPECIAL GUESTS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922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9224" name="Group 5"/>
            <p:cNvGrpSpPr>
              <a:grpSpLocks/>
            </p:cNvGrpSpPr>
            <p:nvPr/>
          </p:nvGrpSpPr>
          <p:grpSpPr bwMode="auto">
            <a:xfrm>
              <a:off x="35" y="12"/>
              <a:ext cx="864" cy="288"/>
              <a:chOff x="1437" y="1260"/>
              <a:chExt cx="2161" cy="864"/>
            </a:xfrm>
          </p:grpSpPr>
          <p:grpSp>
            <p:nvGrpSpPr>
              <p:cNvPr id="9225" name="Group 6"/>
              <p:cNvGrpSpPr>
                <a:grpSpLocks/>
              </p:cNvGrpSpPr>
              <p:nvPr/>
            </p:nvGrpSpPr>
            <p:grpSpPr bwMode="auto">
              <a:xfrm>
                <a:off x="1437" y="1260"/>
                <a:ext cx="2161" cy="864"/>
                <a:chOff x="-115" y="0"/>
                <a:chExt cx="21610" cy="20000"/>
              </a:xfrm>
            </p:grpSpPr>
            <p:sp>
              <p:nvSpPr>
                <p:cNvPr id="922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2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9218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921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9221" name="Text Box 25"/>
          <p:cNvSpPr txBox="1">
            <a:spLocks noChangeArrowheads="1"/>
          </p:cNvSpPr>
          <p:nvPr/>
        </p:nvSpPr>
        <p:spPr bwMode="auto">
          <a:xfrm>
            <a:off x="533400" y="1371600"/>
            <a:ext cx="86106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1.    </a:t>
            </a:r>
            <a:r>
              <a:rPr lang="en-US" sz="1800" b="1" dirty="0">
                <a:solidFill>
                  <a:schemeClr val="tx2"/>
                </a:solidFill>
              </a:rPr>
              <a:t>NOMINATION OF CANDIDATES BY THE DEANS OF THE VARIOUS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FACULTIES  OR HEADS OF DEPARTMENTS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</a:p>
          <a:p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2.     </a:t>
            </a:r>
            <a:r>
              <a:rPr lang="en-US" sz="1800" b="1" dirty="0">
                <a:solidFill>
                  <a:schemeClr val="tx2"/>
                </a:solidFill>
              </a:rPr>
              <a:t>AWARDEES ARE CHOSEN BASED ON EXCELLENCE IN 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EDUCATIONAL PERFORMANCE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</a:t>
            </a:r>
          </a:p>
          <a:p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3.</a:t>
            </a:r>
            <a:r>
              <a:rPr lang="en-US" sz="1800" b="1" dirty="0">
                <a:solidFill>
                  <a:schemeClr val="tx2"/>
                </a:solidFill>
              </a:rPr>
              <a:t>    INTERVIEW OF THE SHORTLISTED CANDIDATES BY THE BOARD OF</a:t>
            </a:r>
          </a:p>
          <a:p>
            <a:r>
              <a:rPr lang="en-US" sz="1800" b="1" dirty="0">
                <a:solidFill>
                  <a:schemeClr val="tx2"/>
                </a:solidFill>
              </a:rPr>
              <a:t>        TRUSTEES.</a:t>
            </a:r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GB" sz="1800" dirty="0">
              <a:solidFill>
                <a:schemeClr val="tx2"/>
              </a:solidFill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</a:t>
            </a:r>
          </a:p>
          <a:p>
            <a:pPr>
              <a:lnSpc>
                <a:spcPct val="160000"/>
              </a:lnSpc>
              <a:buFont typeface="Arial" charset="0"/>
              <a:buChar char="•"/>
            </a:pPr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ct val="160000"/>
              </a:lnSpc>
            </a:pPr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</a:t>
            </a:r>
          </a:p>
        </p:txBody>
      </p:sp>
      <p:sp>
        <p:nvSpPr>
          <p:cNvPr id="9222" name="Text Box 26"/>
          <p:cNvSpPr txBox="1">
            <a:spLocks noChangeArrowheads="1"/>
          </p:cNvSpPr>
          <p:nvPr/>
        </p:nvSpPr>
        <p:spPr bwMode="auto">
          <a:xfrm>
            <a:off x="304800" y="762000"/>
            <a:ext cx="8455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 Narrow" pitchFamily="34" charset="0"/>
              </a:rPr>
              <a:t>PROCESS OF SCHOLARSHIP AWARD</a:t>
            </a:r>
            <a:endParaRPr lang="en-US" b="1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024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032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0321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0322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32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4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6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7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8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2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4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5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38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4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024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1981200" y="381000"/>
            <a:ext cx="518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2020 APPLICATIONS /NOMINATIONS</a:t>
            </a:r>
          </a:p>
          <a:p>
            <a:pPr marL="457200" indent="-457200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No of UNI-52, No of Nominations-169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28601" y="1219191"/>
          <a:ext cx="8534400" cy="5638815"/>
        </p:xfrm>
        <a:graphic>
          <a:graphicData uri="http://schemas.openxmlformats.org/drawingml/2006/table">
            <a:tbl>
              <a:tblPr/>
              <a:tblGrid>
                <a:gridCol w="3025834"/>
                <a:gridCol w="558614"/>
                <a:gridCol w="3708585"/>
                <a:gridCol w="496547"/>
                <a:gridCol w="744820"/>
              </a:tblGrid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Lagos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10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Veritas University, Abuja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Nigeria Nsukka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9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Bells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Bayero University, kano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8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Bingham University, Nasarawa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Afe Babalola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Enugu State University of Science and Technology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Nnamdi Azikwe University, Awka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University, Lokoja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Kaduna State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Kogi State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Tai Solarin University of Education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Ladoke Akintola University of Technology, Ogbomosho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Covenant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Modibbo Adama University of Technology Yola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Elizade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Obafemi Awolowo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Osun State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Abubakar Tafewa Balewa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Renaissance University, Enugu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Ahmadu Bello University, Zaria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Salem University, Lokoja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Alex Ekwueme Federal University Ndufu-Alike, Ebonyi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Yobe State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Babcock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Akwa Ibom State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Benson Idahosa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 of Dutse, Jigawa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Bowen University, Iwo, Osun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 of Technology, Owerri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Ekiti State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Kwara State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 of Abeokuta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Olabisi Onabanjo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 of Agriculture, Makurdi, Benue State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Jos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University, Dutsin-Ma, Katsina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Port Harcourt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Niger Delta University, Bayelsa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 of Technology, Akure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Umaru Musa Yar'dua University, Katsina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 of Technology, Minna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Univeristy of Uyo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Federal University Oye-Ekiti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Abuja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Lagos State University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Benin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Rivers State University, Port Harcourt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Ibadan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88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Uyo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Usmanu Danfodio University, Sokoto</a:t>
                      </a:r>
                    </a:p>
                  </a:txBody>
                  <a:tcPr marL="5968" marR="5968" marT="5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300" b="1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3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5968" marR="5968" marT="5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127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272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1273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1274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5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7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8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79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2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3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4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5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6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7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8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89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1266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126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1269" name="Text Box 25"/>
          <p:cNvSpPr txBox="1">
            <a:spLocks noChangeArrowheads="1"/>
          </p:cNvSpPr>
          <p:nvPr/>
        </p:nvSpPr>
        <p:spPr bwMode="auto">
          <a:xfrm>
            <a:off x="60325" y="1905000"/>
            <a:ext cx="9083675" cy="371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FIRST CLASS/DISTINCTION  DEGREE GRADUATES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111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2</a:t>
            </a:r>
            <a:r>
              <a:rPr lang="en-US" b="1" baseline="30000" dirty="0">
                <a:solidFill>
                  <a:schemeClr val="tx2"/>
                </a:solidFill>
                <a:latin typeface="Arial Narrow" pitchFamily="34" charset="0"/>
              </a:rPr>
              <a:t>ND</a:t>
            </a: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CLASS  UPPER HONOURS GRADUATES      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52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WITHOUT TRANSCRIPT OR RECOMMENDER                       6                                                                   6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pPr>
              <a:lnSpc>
                <a:spcPct val="140000"/>
              </a:lnSpc>
            </a:pP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</a:t>
            </a:r>
            <a:r>
              <a:rPr lang="en-US" b="1" dirty="0">
                <a:latin typeface="Arial Narrow" pitchFamily="34" charset="0"/>
              </a:rPr>
              <a:t>TOTAL                                                    </a:t>
            </a:r>
            <a:r>
              <a:rPr lang="en-US" b="1" dirty="0" smtClean="0">
                <a:latin typeface="Arial Narrow" pitchFamily="34" charset="0"/>
              </a:rPr>
              <a:t>169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11270" name="Text Box 28"/>
          <p:cNvSpPr txBox="1">
            <a:spLocks noChangeArrowheads="1"/>
          </p:cNvSpPr>
          <p:nvPr/>
        </p:nvSpPr>
        <p:spPr bwMode="auto">
          <a:xfrm>
            <a:off x="60325" y="838200"/>
            <a:ext cx="90836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>
                <a:latin typeface="Arial Narrow" pitchFamily="34" charset="0"/>
              </a:rPr>
              <a:t>DISTRIBUTUION OF CLASS OF DEGREES OF APPLICANTS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229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229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296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2297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2298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99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1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2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3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6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7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8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09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0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1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2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13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229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229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4341" name="Text Box 24"/>
          <p:cNvSpPr txBox="1">
            <a:spLocks noChangeArrowheads="1"/>
          </p:cNvSpPr>
          <p:nvPr/>
        </p:nvSpPr>
        <p:spPr bwMode="auto">
          <a:xfrm>
            <a:off x="60325" y="1905000"/>
            <a:ext cx="9083675" cy="53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1.	COVERS TUITION &amp; BOARD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2.	=N=300,000 PER YEAR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3.	RENEWABLE EVERY YEAR FOR A MAXIMUM OF 3 YEARS</a:t>
            </a:r>
          </a:p>
          <a:p>
            <a:pPr>
              <a:lnSpc>
                <a:spcPct val="140000"/>
              </a:lnSpc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TENABLE IN ANY NIGERIAN UNIVERSITY</a:t>
            </a: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endParaRPr lang="en-US" sz="2200" b="1" dirty="0">
              <a:solidFill>
                <a:schemeClr val="tx2"/>
              </a:solidFill>
              <a:latin typeface="Arial Narrow" pitchFamily="34" charset="0"/>
            </a:endParaRPr>
          </a:p>
          <a:p>
            <a:pPr marL="457200" indent="-457200">
              <a:lnSpc>
                <a:spcPct val="140000"/>
              </a:lnSpc>
              <a:buFontTx/>
              <a:buAutoNum type="arabicPeriod" startAt="5"/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 FOR FOREIGN UNIVERSITY ADMISSION. 1</a:t>
            </a:r>
            <a:r>
              <a:rPr lang="en-US" sz="2200" b="1" baseline="30000" dirty="0">
                <a:solidFill>
                  <a:schemeClr val="tx2"/>
                </a:solidFill>
                <a:latin typeface="Arial Narrow" pitchFamily="34" charset="0"/>
              </a:rPr>
              <a:t>st</a:t>
            </a: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YEAR     </a:t>
            </a:r>
          </a:p>
          <a:p>
            <a:pPr marL="457200" indent="-457200">
              <a:lnSpc>
                <a:spcPct val="140000"/>
              </a:lnSpc>
              <a:defRPr/>
            </a:pPr>
            <a:r>
              <a:rPr lang="en-US" sz="2200" b="1" dirty="0">
                <a:solidFill>
                  <a:schemeClr val="tx2"/>
                </a:solidFill>
                <a:latin typeface="Arial Narrow" pitchFamily="34" charset="0"/>
              </a:rPr>
              <a:t>              SCHOLARSHIP   CONVERTED  TO TRAVEL GRANT</a:t>
            </a:r>
          </a:p>
          <a:p>
            <a:pPr marL="457200" indent="-457200">
              <a:lnSpc>
                <a:spcPct val="140000"/>
              </a:lnSpc>
              <a:buFontTx/>
              <a:buAutoNum type="arabicPeriod" startAt="4"/>
              <a:defRPr/>
            </a:pP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2294" name="Text Box 25"/>
          <p:cNvSpPr txBox="1">
            <a:spLocks noChangeArrowheads="1"/>
          </p:cNvSpPr>
          <p:nvPr/>
        </p:nvSpPr>
        <p:spPr bwMode="auto">
          <a:xfrm>
            <a:off x="60325" y="838200"/>
            <a:ext cx="90836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332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332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332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332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2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331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331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331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331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  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13318" name="Group 25"/>
          <p:cNvGrpSpPr>
            <a:grpSpLocks/>
          </p:cNvGrpSpPr>
          <p:nvPr/>
        </p:nvGrpSpPr>
        <p:grpSpPr bwMode="auto">
          <a:xfrm>
            <a:off x="304801" y="822325"/>
            <a:ext cx="1213736" cy="952500"/>
            <a:chOff x="1056" y="518"/>
            <a:chExt cx="610" cy="600"/>
          </a:xfrm>
        </p:grpSpPr>
        <p:sp>
          <p:nvSpPr>
            <p:cNvPr id="1332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3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13321" name="Text Box 27"/>
            <p:cNvSpPr txBox="1">
              <a:spLocks noChangeArrowheads="1"/>
            </p:cNvSpPr>
            <p:nvPr/>
          </p:nvSpPr>
          <p:spPr bwMode="auto">
            <a:xfrm>
              <a:off x="1344" y="518"/>
              <a:ext cx="32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2020  </a:t>
            </a: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POSTGRADUATE SCHOLARSHIP AWARDEES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434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434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434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434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4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5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6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4338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433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4341" name="Text Box 25"/>
          <p:cNvSpPr txBox="1">
            <a:spLocks noChangeArrowheads="1"/>
          </p:cNvSpPr>
          <p:nvPr/>
        </p:nvSpPr>
        <p:spPr bwMode="auto">
          <a:xfrm>
            <a:off x="136525" y="838200"/>
            <a:ext cx="9083675" cy="64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in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9 Subjects  in SSC Exams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B.Sc.  1</a:t>
            </a:r>
            <a:r>
              <a:rPr lang="en-US" sz="2000" b="1" baseline="30000" dirty="0">
                <a:solidFill>
                  <a:schemeClr val="tx2"/>
                </a:solidFill>
                <a:latin typeface="Arial Narrow" pitchFamily="34" charset="0"/>
              </a:rPr>
              <a:t>st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Civil Engineering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(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Elizade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University )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Best Graduating Student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–2018/2019 session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In Civil &amp;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Enviromental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Engineering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Akintune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Fasuba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 M.Sc.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Civil 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766888"/>
            <a:ext cx="3190446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536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5368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5369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5370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1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3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4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8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9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1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2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536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536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46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 9 subjects in SSCE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3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A1s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 First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Architecture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( Covenant  University)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4.82 CGPA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Best Graduating student  in the 2018/2019 Session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At College of Science &amp; Technology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Temitope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Akinsiku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AWARD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FOR: Masters Degree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Architecture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28194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5367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5370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1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3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4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5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6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8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79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0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1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2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3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4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85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536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1776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 9 subjects in SSCE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2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A1s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B.Sc. First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Crop/Soil Science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( University of Port Harcourt)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Best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Graduating student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the Dept.  2018/2019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4.78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Miss Cynthia   Dike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AWARD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FOR: Masters Degree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Crop/Soil Science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524000"/>
            <a:ext cx="3057096" cy="394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6391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392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6393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6394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5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7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8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99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1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2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3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4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5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6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7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8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09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6386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638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6389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 out of 9 subjects in SSCE (with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2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A1)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Electrical/Electronics Engineering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4.91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(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Afe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Babalola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University )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Victor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Ijeh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M.Sc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. Electrical/Electronics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661303"/>
            <a:ext cx="3474357" cy="412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741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741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7416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17417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7418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19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1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2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3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4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6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7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8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29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0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1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2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33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7410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741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subjects SSCE (including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3 A1)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B.Sc. Physics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4.76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( University of Lagos )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Ayomipo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Ojo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AWARD FOR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: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Postgraduate  study in Nanotechnology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97553"/>
            <a:ext cx="3220768" cy="406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308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8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308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308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8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307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307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307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307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8789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 </a:t>
            </a:r>
            <a:r>
              <a:rPr lang="en-US" sz="3600" b="1" i="1" dirty="0" err="1" smtClean="0"/>
              <a:t>Awath</a:t>
            </a:r>
            <a:r>
              <a:rPr lang="en-US" sz="3600" b="1" i="1" dirty="0" smtClean="0"/>
              <a:t> </a:t>
            </a:r>
            <a:r>
              <a:rPr lang="en-US" sz="3600" b="1" i="1" dirty="0"/>
              <a:t>of </a:t>
            </a:r>
            <a:r>
              <a:rPr lang="en-US" sz="3600" b="1" i="1" dirty="0" err="1"/>
              <a:t>Honours</a:t>
            </a:r>
            <a:r>
              <a:rPr lang="en-US" sz="3600" b="1" i="1" dirty="0"/>
              <a:t> </a:t>
            </a:r>
          </a:p>
          <a:p>
            <a:r>
              <a:rPr lang="en-US" sz="3600" b="1" i="1" dirty="0"/>
              <a:t> &amp;Post Graduate Scholarships</a:t>
            </a:r>
          </a:p>
        </p:txBody>
      </p:sp>
      <p:grpSp>
        <p:nvGrpSpPr>
          <p:cNvPr id="3078" name="Group 25"/>
          <p:cNvGrpSpPr>
            <a:grpSpLocks/>
          </p:cNvGrpSpPr>
          <p:nvPr/>
        </p:nvGrpSpPr>
        <p:grpSpPr bwMode="auto">
          <a:xfrm>
            <a:off x="304800" y="822325"/>
            <a:ext cx="1293813" cy="890588"/>
            <a:chOff x="1056" y="518"/>
            <a:chExt cx="378" cy="561"/>
          </a:xfrm>
        </p:grpSpPr>
        <p:sp>
          <p:nvSpPr>
            <p:cNvPr id="308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18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25</a:t>
              </a:r>
              <a:endParaRPr lang="en-US" sz="3600" b="1" dirty="0"/>
            </a:p>
          </p:txBody>
        </p:sp>
        <p:sp>
          <p:nvSpPr>
            <p:cNvPr id="3081" name="Text Box 27"/>
            <p:cNvSpPr txBox="1">
              <a:spLocks noChangeArrowheads="1"/>
            </p:cNvSpPr>
            <p:nvPr/>
          </p:nvSpPr>
          <p:spPr bwMode="auto">
            <a:xfrm>
              <a:off x="1212" y="518"/>
              <a:ext cx="22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600" b="1" dirty="0" err="1" smtClean="0"/>
                <a:t>th</a:t>
              </a:r>
              <a:endParaRPr lang="en-US" sz="3600" b="1" dirty="0"/>
            </a:p>
          </p:txBody>
        </p:sp>
      </p:grpSp>
      <p:sp>
        <p:nvSpPr>
          <p:cNvPr id="307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WELCOME ADDRESS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SENATOR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 OLABIYI  DUROJAIYE</a:t>
            </a: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3200" b="1" dirty="0">
                <a:latin typeface="Arial Narrow" pitchFamily="34" charset="0"/>
              </a:rPr>
              <a:t>CHAIRMAN BOARD OF TRUSTEES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844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3619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843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70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                            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8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 9 subjects  in WAEC /SSCE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Electrical/Electronics Engineering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(University of  Ilorin )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4.87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Best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graduating student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Faculty of Science &amp; Technology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( 2018/2019)                                    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Mr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Mishael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Williams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Masters Degree in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Telecommunications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057400"/>
            <a:ext cx="2864239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844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8637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843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70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                            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 9 subjects  in WAEC /SSCE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Agriculture &amp; Industrial Technology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(Babcock University )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4.83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Miss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Opemipo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Gbaiye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Masters   degree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in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Agriculture &amp;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Indudtrial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Technology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52600"/>
            <a:ext cx="3276600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844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238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843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70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                            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 9 subjects  in WAEC /SSCE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5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Chemical Engineering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(Babcock University)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4.74 CGPA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Best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graduating student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Dept of Chemical Engineering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( 2018/2019)                                    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Mr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Damilola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Akinneye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Masters Degree in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Chemical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723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3200400" cy="394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843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844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4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5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843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341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843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707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                             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Distinctions in  9 subjects  in WAEC /SSCE 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7 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B.Sc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Civil Engineering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(First Class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)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(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Nnamdi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Azikwe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University)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4.79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Best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graduating student in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Department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Mr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Onyebuchi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Agbo-Anike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Masters Degree in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Civil Engineering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447800"/>
            <a:ext cx="2667000" cy="414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1946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1946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9464" name="Group 5"/>
            <p:cNvGrpSpPr>
              <a:grpSpLocks/>
            </p:cNvGrpSpPr>
            <p:nvPr/>
          </p:nvGrpSpPr>
          <p:grpSpPr bwMode="auto">
            <a:xfrm>
              <a:off x="35" y="12"/>
              <a:ext cx="864" cy="288"/>
              <a:chOff x="1437" y="1260"/>
              <a:chExt cx="2161" cy="864"/>
            </a:xfrm>
          </p:grpSpPr>
          <p:grpSp>
            <p:nvGrpSpPr>
              <p:cNvPr id="19465" name="Group 6"/>
              <p:cNvGrpSpPr>
                <a:grpSpLocks/>
              </p:cNvGrpSpPr>
              <p:nvPr/>
            </p:nvGrpSpPr>
            <p:grpSpPr bwMode="auto">
              <a:xfrm>
                <a:off x="1437" y="1260"/>
                <a:ext cx="2161" cy="864"/>
                <a:chOff x="-115" y="0"/>
                <a:chExt cx="21610" cy="20000"/>
              </a:xfrm>
            </p:grpSpPr>
            <p:sp>
              <p:nvSpPr>
                <p:cNvPr id="1946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6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6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6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7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8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48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9458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1945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9461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29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POST-GRADUATE SCHOLARSHIP AWARDEES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9 Distinctions in 9subjects in WAEC /SSCE with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5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A1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B.Sc.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Computer Science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First Class </a:t>
            </a:r>
            <a:r>
              <a:rPr lang="en-US" sz="2000" b="1" dirty="0" err="1">
                <a:solidFill>
                  <a:schemeClr val="tx2"/>
                </a:solidFill>
                <a:latin typeface="Arial Narrow" pitchFamily="34" charset="0"/>
              </a:rPr>
              <a:t>Honours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4.93 </a:t>
            </a: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CGPA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(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Afe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Babalola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University )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Best Graduating Student in Department (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2019)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Overall Best Graduating Student in College of Sciences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Mr.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Oloruntomi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Ojo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AWARD FOR: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Masters  Program in Computer Science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833563"/>
            <a:ext cx="288394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0484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0500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501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0502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050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4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6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7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8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0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0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4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5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18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048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048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0485" name="Text Box 24"/>
          <p:cNvSpPr txBox="1">
            <a:spLocks noChangeArrowheads="1"/>
          </p:cNvSpPr>
          <p:nvPr/>
        </p:nvSpPr>
        <p:spPr bwMode="auto">
          <a:xfrm flipV="1">
            <a:off x="0" y="6553200"/>
            <a:ext cx="2438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6" name="Text Box 25"/>
          <p:cNvSpPr txBox="1">
            <a:spLocks noChangeArrowheads="1"/>
          </p:cNvSpPr>
          <p:nvPr/>
        </p:nvSpPr>
        <p:spPr bwMode="auto">
          <a:xfrm>
            <a:off x="1355725" y="420688"/>
            <a:ext cx="65690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charset="0"/>
              </a:rPr>
              <a:t>25</a:t>
            </a:r>
            <a:r>
              <a:rPr lang="en-US" b="1" baseline="30000" dirty="0" smtClean="0">
                <a:latin typeface="Arial" charset="0"/>
              </a:rPr>
              <a:t>th</a:t>
            </a:r>
            <a:r>
              <a:rPr lang="en-US" b="1" dirty="0" smtClean="0">
                <a:latin typeface="Arial" charset="0"/>
              </a:rPr>
              <a:t> </a:t>
            </a:r>
            <a:r>
              <a:rPr lang="en-US" b="1" dirty="0">
                <a:latin typeface="Arial" charset="0"/>
              </a:rPr>
              <a:t>Annual Lecture &amp; </a:t>
            </a:r>
          </a:p>
          <a:p>
            <a:pPr algn="ctr"/>
            <a:r>
              <a:rPr lang="en-US" b="1" dirty="0">
                <a:latin typeface="Arial" charset="0"/>
              </a:rPr>
              <a:t>Award of Post-Graduate Scholarships</a:t>
            </a:r>
          </a:p>
        </p:txBody>
      </p:sp>
      <p:sp>
        <p:nvSpPr>
          <p:cNvPr id="20487" name="Text Box 31"/>
          <p:cNvSpPr txBox="1">
            <a:spLocks noChangeArrowheads="1"/>
          </p:cNvSpPr>
          <p:nvPr/>
        </p:nvSpPr>
        <p:spPr bwMode="auto">
          <a:xfrm>
            <a:off x="0" y="3849688"/>
            <a:ext cx="2286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Mr..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Akintunde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Fasuba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88" name="Text Box 32"/>
          <p:cNvSpPr txBox="1">
            <a:spLocks noChangeArrowheads="1"/>
          </p:cNvSpPr>
          <p:nvPr/>
        </p:nvSpPr>
        <p:spPr bwMode="auto">
          <a:xfrm>
            <a:off x="2057400" y="38100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1600" b="1">
                <a:solidFill>
                  <a:schemeClr val="tx2"/>
                </a:solidFill>
                <a:latin typeface="Arial Narrow" pitchFamily="34" charset="0"/>
              </a:rPr>
              <a:t>       </a:t>
            </a:r>
          </a:p>
        </p:txBody>
      </p:sp>
      <p:sp>
        <p:nvSpPr>
          <p:cNvPr id="20489" name="Text Box 34"/>
          <p:cNvSpPr txBox="1">
            <a:spLocks noChangeArrowheads="1"/>
          </p:cNvSpPr>
          <p:nvPr/>
        </p:nvSpPr>
        <p:spPr bwMode="auto">
          <a:xfrm>
            <a:off x="1905000" y="3962400"/>
            <a:ext cx="3429000" cy="35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Temitope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Akinsiku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90" name="Text Box 35"/>
          <p:cNvSpPr txBox="1">
            <a:spLocks noChangeArrowheads="1"/>
          </p:cNvSpPr>
          <p:nvPr/>
        </p:nvSpPr>
        <p:spPr bwMode="auto">
          <a:xfrm>
            <a:off x="3733800" y="3886200"/>
            <a:ext cx="54102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          </a:t>
            </a:r>
            <a:endParaRPr lang="en-US" sz="12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Miss Cynthia Dike                        Mr</a:t>
            </a:r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.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Victor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Ijeh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Ayomipo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Ojo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</a:t>
            </a:r>
            <a:r>
              <a:rPr lang="en-US" sz="1800" b="1" dirty="0">
                <a:latin typeface="Arial Narrow" pitchFamily="34" charset="0"/>
              </a:rPr>
              <a:t> </a:t>
            </a:r>
          </a:p>
        </p:txBody>
      </p:sp>
      <p:sp>
        <p:nvSpPr>
          <p:cNvPr id="20491" name="Text Box 31"/>
          <p:cNvSpPr txBox="1">
            <a:spLocks noChangeArrowheads="1"/>
          </p:cNvSpPr>
          <p:nvPr/>
        </p:nvSpPr>
        <p:spPr bwMode="auto">
          <a:xfrm>
            <a:off x="3810000" y="6334125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200" b="1" dirty="0">
                <a:solidFill>
                  <a:schemeClr val="tx2"/>
                </a:solidFill>
                <a:latin typeface="Arial Narrow" pitchFamily="34" charset="0"/>
              </a:rPr>
              <a:t>                 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Onyebuchi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Agbo-Anike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Oloruntomi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Ojo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92" name="Text Box 31"/>
          <p:cNvSpPr txBox="1">
            <a:spLocks noChangeArrowheads="1"/>
          </p:cNvSpPr>
          <p:nvPr/>
        </p:nvSpPr>
        <p:spPr bwMode="auto">
          <a:xfrm>
            <a:off x="0" y="6581001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Mishael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Williams           Miss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Opemipo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Gbaiye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Mr.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Damilola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Akinneye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nneye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493" name="Text Box 34"/>
          <p:cNvSpPr txBox="1">
            <a:spLocks noChangeArrowheads="1"/>
          </p:cNvSpPr>
          <p:nvPr/>
        </p:nvSpPr>
        <p:spPr bwMode="auto">
          <a:xfrm>
            <a:off x="3429000" y="1143000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sz="2000" b="1" dirty="0" smtClean="0">
                <a:latin typeface="Arial Narrow" pitchFamily="34" charset="0"/>
              </a:rPr>
              <a:t>2020   </a:t>
            </a:r>
            <a:r>
              <a:rPr lang="en-US" sz="2000" b="1" dirty="0">
                <a:latin typeface="Arial Narrow" pitchFamily="34" charset="0"/>
              </a:rPr>
              <a:t>AWARDEES</a:t>
            </a: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160019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1600200"/>
            <a:ext cx="1752600" cy="232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1" y="1600200"/>
            <a:ext cx="1828800" cy="239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1600200"/>
            <a:ext cx="174352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3800" y="1600200"/>
            <a:ext cx="160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" y="4495800"/>
            <a:ext cx="1523999" cy="194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4495800"/>
            <a:ext cx="153799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4495801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62600" y="4495800"/>
            <a:ext cx="167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91400" y="4495800"/>
            <a:ext cx="1600200" cy="194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25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EPIDEMIOLOGY  AND  TECHNOLOGY, A LOOK AT THE PAST AND PRESENT:  JUSTIFICATION FOR MODIFIERS  IN MAJOR NON-COMMUNICABLE DISEASES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    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   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Chairman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30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         Guest </a:t>
            </a:r>
            <a:r>
              <a:rPr lang="en-US" dirty="0">
                <a:latin typeface="Arial Narrow" pitchFamily="34" charset="0"/>
              </a:rPr>
              <a:t>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572000"/>
            <a:ext cx="495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H.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E  Prince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Dapo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Abiodun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rgbClr val="FFC000"/>
                </a:solidFill>
              </a:rPr>
              <a:t>MFR</a:t>
            </a:r>
            <a:endParaRPr lang="en-US" sz="1200" b="1" dirty="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Executive Governor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Ogun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State</a:t>
            </a:r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267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Chief Chamberlain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Oyibo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C000"/>
                </a:solidFill>
                <a:cs typeface="Times New Roman" pitchFamily="18" charset="0"/>
              </a:rPr>
              <a:t>FNMGS, FNAPE</a:t>
            </a:r>
            <a:endParaRPr lang="en-US" sz="1200" b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Former GMD  NNPC</a:t>
            </a:r>
          </a:p>
          <a:p>
            <a:r>
              <a:rPr lang="en-GB" sz="2000" b="1" dirty="0" smtClean="0">
                <a:solidFill>
                  <a:srgbClr val="FFC000"/>
                </a:solidFill>
                <a:cs typeface="Times New Roman" pitchFamily="18" charset="0"/>
              </a:rPr>
              <a:t> CEO, Prime Energy Resources</a:t>
            </a:r>
            <a:endParaRPr lang="en-US" sz="20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Grace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Otinwa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B.Ed., M.Ed., Ph.D., FNASSAM, FNIS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Professor of  </a:t>
            </a:r>
            <a:r>
              <a:rPr lang="en-GB" sz="1700" b="1" dirty="0" err="1" smtClean="0">
                <a:solidFill>
                  <a:schemeClr val="tx2"/>
                </a:solidFill>
                <a:latin typeface="Arial Narrow" pitchFamily="34" charset="0"/>
              </a:rPr>
              <a:t>Excercise</a:t>
            </a:r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 Physiology</a:t>
            </a:r>
          </a:p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6931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9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2532" name="Text Box 30"/>
          <p:cNvSpPr txBox="1">
            <a:spLocks noChangeArrowheads="1"/>
          </p:cNvSpPr>
          <p:nvPr/>
        </p:nvSpPr>
        <p:spPr bwMode="auto">
          <a:xfrm>
            <a:off x="1524000" y="762000"/>
            <a:ext cx="9571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 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22533" name="Group 31"/>
          <p:cNvGrpSpPr>
            <a:grpSpLocks/>
          </p:cNvGrpSpPr>
          <p:nvPr/>
        </p:nvGrpSpPr>
        <p:grpSpPr bwMode="auto">
          <a:xfrm>
            <a:off x="304800" y="846138"/>
            <a:ext cx="1828800" cy="952500"/>
            <a:chOff x="1056" y="518"/>
            <a:chExt cx="341" cy="600"/>
          </a:xfrm>
        </p:grpSpPr>
        <p:sp>
          <p:nvSpPr>
            <p:cNvPr id="22555" name="Text Box 32"/>
            <p:cNvSpPr txBox="1">
              <a:spLocks noChangeArrowheads="1"/>
            </p:cNvSpPr>
            <p:nvPr/>
          </p:nvSpPr>
          <p:spPr bwMode="auto">
            <a:xfrm>
              <a:off x="1056" y="672"/>
              <a:ext cx="13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22556" name="Text Box 33"/>
            <p:cNvSpPr txBox="1">
              <a:spLocks noChangeArrowheads="1"/>
            </p:cNvSpPr>
            <p:nvPr/>
          </p:nvSpPr>
          <p:spPr bwMode="auto">
            <a:xfrm>
              <a:off x="1184" y="518"/>
              <a:ext cx="21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2534" name="Text Box 34"/>
          <p:cNvSpPr txBox="1">
            <a:spLocks noChangeArrowheads="1"/>
          </p:cNvSpPr>
          <p:nvPr/>
        </p:nvSpPr>
        <p:spPr bwMode="auto">
          <a:xfrm>
            <a:off x="152400" y="2157413"/>
            <a:ext cx="89154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rgbClr val="FF0000"/>
                </a:solidFill>
                <a:latin typeface="Arial Narrow" pitchFamily="34" charset="0"/>
              </a:rPr>
              <a:t>AWARD OF HONOURS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/>
            <a:endParaRPr lang="en-US" sz="3000" i="1" dirty="0">
              <a:latin typeface="Arial Narrow" pitchFamily="34" charset="0"/>
            </a:endParaRPr>
          </a:p>
        </p:txBody>
      </p:sp>
      <p:grpSp>
        <p:nvGrpSpPr>
          <p:cNvPr id="22535" name="Group 35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2536" name="Rectangle 36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2537" name="Group 37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2538" name="Group 38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2539" name="Line 39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0" name="Line 40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1" name="Line 41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2" name="Arc 42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3" name="Arc 43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4" name="Line 44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5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6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7" name="Line 47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8" name="Line 48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9" name="Line 49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0" name="Line 50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1" name="Line 51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2" name="Line 52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3" name="Line 53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4" name="Line 54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2530" name="Object 55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530" name="Picture" r:id="rId4" imgW="800280" imgH="543960" progId="Word.Picture.8">
                  <p:embed/>
                </p:oleObj>
              </a:graphicData>
            </a:graphic>
          </p:graphicFrame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355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3560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3561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3562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3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5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6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7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8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69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0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1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2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3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4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5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6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577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3554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355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3557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21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PARTNER IN SCIENCE EDUCATION </a:t>
            </a: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HONOURS AWARDEE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/>
              <a:t>                                                </a:t>
            </a:r>
          </a:p>
          <a:p>
            <a:r>
              <a:rPr lang="en-GB" sz="2000" b="1" dirty="0"/>
              <a:t>                                         </a:t>
            </a:r>
            <a:r>
              <a:rPr lang="en-GB" sz="2000" b="1" dirty="0" smtClean="0"/>
              <a:t>     </a:t>
            </a:r>
            <a:endParaRPr lang="en-GB" sz="2000" b="1" dirty="0"/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Dr.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Layi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Fatona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,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FNAPE</a:t>
            </a:r>
          </a:p>
          <a:p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  B.Sc., M.Sc., Ph.D., DIC, D.Sc.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Founding Managing Director</a:t>
            </a:r>
          </a:p>
          <a:p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Niger Delta Exploration &amp; Production PLC</a:t>
            </a:r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1970785"/>
            <a:ext cx="4648199" cy="374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4580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458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45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4578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457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4581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PARTNER IN SCIENCE EDUCATION </a:t>
            </a: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HONOURS AWARDEE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Amb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. (Prof.) Lawrence B.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Ekpebu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OFR</a:t>
            </a:r>
          </a:p>
          <a:p>
            <a:pPr>
              <a:lnSpc>
                <a:spcPct val="140000"/>
              </a:lnSpc>
            </a:pP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                         BA.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Hons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, MA, MPA, Ph.D.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Former Nigerian Ambassador to Ivory Coast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1"/>
            <a:ext cx="2635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410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108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4109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4110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1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3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4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5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8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19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0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1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2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3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4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5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4098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409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4100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4101" name="Text Box 24"/>
          <p:cNvSpPr txBox="1">
            <a:spLocks noChangeArrowheads="1"/>
          </p:cNvSpPr>
          <p:nvPr/>
        </p:nvSpPr>
        <p:spPr bwMode="auto">
          <a:xfrm>
            <a:off x="1143000" y="769938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Annual Lecture, Award of  </a:t>
            </a:r>
            <a:r>
              <a:rPr lang="en-US" sz="4000" b="1" i="1" dirty="0" err="1"/>
              <a:t>Honours</a:t>
            </a:r>
            <a:endParaRPr lang="en-US" sz="4000" b="1" i="1" dirty="0"/>
          </a:p>
          <a:p>
            <a:r>
              <a:rPr lang="en-US" sz="4000" b="1" i="1" dirty="0"/>
              <a:t>     &amp;Post Graduate Scholarships</a:t>
            </a:r>
          </a:p>
        </p:txBody>
      </p:sp>
      <p:grpSp>
        <p:nvGrpSpPr>
          <p:cNvPr id="4102" name="Group 25"/>
          <p:cNvGrpSpPr>
            <a:grpSpLocks/>
          </p:cNvGrpSpPr>
          <p:nvPr/>
        </p:nvGrpSpPr>
        <p:grpSpPr bwMode="auto">
          <a:xfrm>
            <a:off x="0" y="914400"/>
            <a:ext cx="1751013" cy="952500"/>
            <a:chOff x="1056" y="518"/>
            <a:chExt cx="431" cy="600"/>
          </a:xfrm>
        </p:grpSpPr>
        <p:sp>
          <p:nvSpPr>
            <p:cNvPr id="4105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23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 </a:t>
              </a:r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4106" name="Text Box 27"/>
            <p:cNvSpPr txBox="1">
              <a:spLocks noChangeArrowheads="1"/>
            </p:cNvSpPr>
            <p:nvPr/>
          </p:nvSpPr>
          <p:spPr bwMode="auto">
            <a:xfrm>
              <a:off x="1225" y="518"/>
              <a:ext cx="26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4103" name="Text Box 28"/>
          <p:cNvSpPr txBox="1">
            <a:spLocks noChangeArrowheads="1"/>
          </p:cNvSpPr>
          <p:nvPr/>
        </p:nvSpPr>
        <p:spPr bwMode="auto">
          <a:xfrm>
            <a:off x="152400" y="2286000"/>
            <a:ext cx="89154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CHAIRMAN’S OPENING ADDRESS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800" b="1" dirty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Chief Chamberlain </a:t>
            </a:r>
            <a:r>
              <a:rPr lang="en-US" sz="1800" b="1" dirty="0" err="1" smtClean="0">
                <a:solidFill>
                  <a:schemeClr val="tx2"/>
                </a:solidFill>
                <a:latin typeface="Arial Narrow" pitchFamily="34" charset="0"/>
              </a:rPr>
              <a:t>Oyibo</a:t>
            </a:r>
            <a:endParaRPr lang="en-US" sz="18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Former GMD NNPC</a:t>
            </a:r>
          </a:p>
          <a:p>
            <a:r>
              <a:rPr lang="en-US" sz="18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CEO  Prime Energy Resources</a:t>
            </a: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3288" y="3038475"/>
            <a:ext cx="2257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219200" y="84138"/>
            <a:ext cx="77803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900" b="1" dirty="0">
                <a:solidFill>
                  <a:schemeClr val="tx2"/>
                </a:solidFill>
                <a:latin typeface="Arial Black" pitchFamily="34" charset="0"/>
              </a:rPr>
              <a:t>S. O. AWOKOYA FOUNDATION FOR SCIENCE EDUCATION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2458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45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7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89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0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3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7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8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0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4578" name="Object 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443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4581" name="Text Box 24"/>
          <p:cNvSpPr txBox="1">
            <a:spLocks noChangeArrowheads="1"/>
          </p:cNvSpPr>
          <p:nvPr/>
        </p:nvSpPr>
        <p:spPr bwMode="auto">
          <a:xfrm>
            <a:off x="60325" y="838200"/>
            <a:ext cx="9083675" cy="603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YEAR </a:t>
            </a:r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2020 </a:t>
            </a: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PARTNER IN SCIENCE EDUCATION </a:t>
            </a:r>
          </a:p>
          <a:p>
            <a:pPr algn="ctr">
              <a:lnSpc>
                <a:spcPct val="140000"/>
              </a:lnSpc>
            </a:pPr>
            <a:r>
              <a:rPr lang="en-US" sz="2800" b="1" dirty="0">
                <a:solidFill>
                  <a:schemeClr val="tx2"/>
                </a:solidFill>
                <a:latin typeface="Arial Narrow" pitchFamily="34" charset="0"/>
              </a:rPr>
              <a:t>HONOURS AWARDEE</a:t>
            </a:r>
          </a:p>
          <a:p>
            <a:pPr algn="ctr">
              <a:lnSpc>
                <a:spcPct val="140000"/>
              </a:lnSpc>
            </a:pPr>
            <a:endParaRPr lang="en-US" sz="28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</a:t>
            </a:r>
          </a:p>
          <a:p>
            <a:pPr algn="ctr"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</a:t>
            </a: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Mrs. Catherine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Uju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Ifejika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OFR</a:t>
            </a:r>
          </a:p>
          <a:p>
            <a:pPr>
              <a:lnSpc>
                <a:spcPct val="140000"/>
              </a:lnSpc>
            </a:pP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                                                                LLB (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Hons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), ICSAN, FIAC.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                                          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Chairperson / CEO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Britania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- U Group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744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2057400"/>
            <a:ext cx="4195753" cy="366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561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5613" name="Group 5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5614" name="Group 6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5615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6" name="Line 8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8" name="Arc 10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19" name="Arc 11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0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1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2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3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4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5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6" name="Line 18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7" name="Line 19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8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29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30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5602" name="Object 23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560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5604" name="Text Box 24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5605" name="Text Box 25"/>
          <p:cNvSpPr txBox="1">
            <a:spLocks noChangeArrowheads="1"/>
          </p:cNvSpPr>
          <p:nvPr/>
        </p:nvSpPr>
        <p:spPr bwMode="auto">
          <a:xfrm>
            <a:off x="1371600" y="769938"/>
            <a:ext cx="9286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 , Award of  </a:t>
            </a:r>
            <a:r>
              <a:rPr lang="en-US" sz="4000" b="1" i="1" dirty="0" err="1"/>
              <a:t>Honours</a:t>
            </a:r>
            <a:r>
              <a:rPr lang="en-US" sz="4000" b="1" i="1" dirty="0"/>
              <a:t> </a:t>
            </a:r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5606" name="Group 26"/>
          <p:cNvGrpSpPr>
            <a:grpSpLocks/>
          </p:cNvGrpSpPr>
          <p:nvPr/>
        </p:nvGrpSpPr>
        <p:grpSpPr bwMode="auto">
          <a:xfrm>
            <a:off x="381000" y="762000"/>
            <a:ext cx="1098550" cy="952500"/>
            <a:chOff x="1056" y="518"/>
            <a:chExt cx="692" cy="600"/>
          </a:xfrm>
        </p:grpSpPr>
        <p:sp>
          <p:nvSpPr>
            <p:cNvPr id="25610" name="Text Box 27"/>
            <p:cNvSpPr txBox="1">
              <a:spLocks noChangeArrowheads="1"/>
            </p:cNvSpPr>
            <p:nvPr/>
          </p:nvSpPr>
          <p:spPr bwMode="auto">
            <a:xfrm>
              <a:off x="1056" y="672"/>
              <a:ext cx="439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25611" name="Text Box 28"/>
            <p:cNvSpPr txBox="1">
              <a:spLocks noChangeArrowheads="1"/>
            </p:cNvSpPr>
            <p:nvPr/>
          </p:nvSpPr>
          <p:spPr bwMode="auto">
            <a:xfrm>
              <a:off x="1344" y="518"/>
              <a:ext cx="404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5607" name="Text Box 29"/>
          <p:cNvSpPr txBox="1">
            <a:spLocks noChangeArrowheads="1"/>
          </p:cNvSpPr>
          <p:nvPr/>
        </p:nvSpPr>
        <p:spPr bwMode="auto">
          <a:xfrm>
            <a:off x="228600" y="2133600"/>
            <a:ext cx="8915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tx2"/>
                </a:solidFill>
                <a:latin typeface="Arial Narrow" pitchFamily="34" charset="0"/>
              </a:rPr>
              <a:t>INTRODUCTION OF GUEST SPEAKER</a:t>
            </a: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b="1">
              <a:latin typeface="Arial Narrow" pitchFamily="34" charset="0"/>
            </a:endParaRPr>
          </a:p>
          <a:p>
            <a:pPr algn="ctr"/>
            <a:endParaRPr lang="en-US" sz="4000" b="1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5608" name="Rectangle 33"/>
          <p:cNvSpPr>
            <a:spLocks noChangeArrowheads="1"/>
          </p:cNvSpPr>
          <p:nvPr/>
        </p:nvSpPr>
        <p:spPr bwMode="auto">
          <a:xfrm>
            <a:off x="1219200" y="571500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 Grace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Otinwa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B.Ed., </a:t>
            </a:r>
            <a:r>
              <a:rPr lang="en-US" sz="1200" b="1" dirty="0" err="1" smtClean="0">
                <a:solidFill>
                  <a:schemeClr val="tx2"/>
                </a:solidFill>
                <a:latin typeface="Arial Narrow" pitchFamily="34" charset="0"/>
              </a:rPr>
              <a:t>M.Ed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, Ph.D., FNASSM, FNIS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Professor of  </a:t>
            </a:r>
            <a:r>
              <a:rPr lang="en-GB" sz="2000" b="1" dirty="0" err="1" smtClean="0">
                <a:solidFill>
                  <a:schemeClr val="tx2"/>
                </a:solidFill>
                <a:latin typeface="Arial Narrow" pitchFamily="34" charset="0"/>
              </a:rPr>
              <a:t>Excercise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Physiology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31" name="Picture 30" descr="C:\Users\Prof\Pictures\2013 NOVEMBER  - LEFAYTS  PICTURES YABA\IMG_0138.JP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19812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25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EPIDEMIOLOGY  AND  TECHNOLOGY, A LOOK AT THE PAST AND PRESENT:  JUSTIFICATION FOR MODIFIERS  IN MAJOR NON-COMMUNICABLE DISEASES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    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   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Chairman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30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         Guest </a:t>
            </a:r>
            <a:r>
              <a:rPr lang="en-US" dirty="0">
                <a:latin typeface="Arial Narrow" pitchFamily="34" charset="0"/>
              </a:rPr>
              <a:t>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572000"/>
            <a:ext cx="495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H.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E  Prince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Dapo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Abiodun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rgbClr val="FFC000"/>
                </a:solidFill>
              </a:rPr>
              <a:t>MFR</a:t>
            </a:r>
            <a:endParaRPr lang="en-US" sz="1200" b="1" dirty="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Executive Governor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Ogun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State</a:t>
            </a:r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e</a:t>
            </a: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267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Chief Chamberlain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Oyibo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C000"/>
                </a:solidFill>
                <a:cs typeface="Times New Roman" pitchFamily="18" charset="0"/>
              </a:rPr>
              <a:t>FNMGS, FNAPE</a:t>
            </a:r>
            <a:endParaRPr lang="en-US" sz="1200" b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Former GMD  NNPC</a:t>
            </a:r>
          </a:p>
          <a:p>
            <a:r>
              <a:rPr lang="en-GB" sz="2000" b="1" dirty="0" smtClean="0">
                <a:solidFill>
                  <a:srgbClr val="FFC000"/>
                </a:solidFill>
                <a:cs typeface="Times New Roman" pitchFamily="18" charset="0"/>
              </a:rPr>
              <a:t> CEO, Prime Energy Resources</a:t>
            </a:r>
            <a:endParaRPr lang="en-US" sz="20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Grace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Otinwa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B.Ed., M.Ed., Ph.D., FNASSAM, FNIS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Professor of  </a:t>
            </a:r>
            <a:r>
              <a:rPr lang="en-GB" sz="1700" b="1" dirty="0" err="1" smtClean="0">
                <a:solidFill>
                  <a:schemeClr val="tx2"/>
                </a:solidFill>
                <a:latin typeface="Arial Narrow" pitchFamily="34" charset="0"/>
              </a:rPr>
              <a:t>Excercise</a:t>
            </a:r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 Physiology</a:t>
            </a:r>
          </a:p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0338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765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7660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7661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7662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3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5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6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7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8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69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0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1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4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5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6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7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7650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65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7652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7653" name="Text Box 24"/>
          <p:cNvSpPr txBox="1">
            <a:spLocks noChangeArrowheads="1"/>
          </p:cNvSpPr>
          <p:nvPr/>
        </p:nvSpPr>
        <p:spPr bwMode="auto">
          <a:xfrm>
            <a:off x="1371600" y="769938"/>
            <a:ext cx="955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Annual Lecture, Award of  </a:t>
            </a:r>
            <a:r>
              <a:rPr lang="en-US" sz="4000" b="1" i="1" dirty="0" err="1"/>
              <a:t>Honours</a:t>
            </a:r>
            <a:r>
              <a:rPr lang="en-US" sz="4000" b="1" i="1" dirty="0"/>
              <a:t> </a:t>
            </a:r>
          </a:p>
          <a:p>
            <a:r>
              <a:rPr lang="en-US" sz="4000" b="1" i="1" dirty="0"/>
              <a:t>&amp; Post Graduate Scholarships</a:t>
            </a:r>
          </a:p>
        </p:txBody>
      </p:sp>
      <p:grpSp>
        <p:nvGrpSpPr>
          <p:cNvPr id="27654" name="Group 25"/>
          <p:cNvGrpSpPr>
            <a:grpSpLocks/>
          </p:cNvGrpSpPr>
          <p:nvPr/>
        </p:nvGrpSpPr>
        <p:grpSpPr bwMode="auto">
          <a:xfrm>
            <a:off x="228600" y="822325"/>
            <a:ext cx="1674813" cy="952500"/>
            <a:chOff x="1056" y="518"/>
            <a:chExt cx="508" cy="600"/>
          </a:xfrm>
        </p:grpSpPr>
        <p:sp>
          <p:nvSpPr>
            <p:cNvPr id="27657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21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27658" name="Text Box 27"/>
            <p:cNvSpPr txBox="1">
              <a:spLocks noChangeArrowheads="1"/>
            </p:cNvSpPr>
            <p:nvPr/>
          </p:nvSpPr>
          <p:spPr bwMode="auto">
            <a:xfrm>
              <a:off x="1210" y="518"/>
              <a:ext cx="35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71450" y="2133600"/>
            <a:ext cx="8915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GUEST OF HONOUR’S REMARKS</a:t>
            </a:r>
          </a:p>
          <a:p>
            <a:pPr algn="ctr">
              <a:defRPr/>
            </a:pP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</a:p>
          <a:p>
            <a:pPr algn="ctr">
              <a:defRPr/>
            </a:pPr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sz="3600" b="1" dirty="0">
                <a:latin typeface="Arial Narrow" pitchFamily="34" charset="0"/>
              </a:rPr>
              <a:t>            </a:t>
            </a:r>
          </a:p>
          <a:p>
            <a:pPr>
              <a:defRPr/>
            </a:pPr>
            <a:endParaRPr lang="en-US" sz="3600" b="1" dirty="0"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           </a:t>
            </a:r>
          </a:p>
          <a:p>
            <a:pPr>
              <a:defRPr/>
            </a:pPr>
            <a:r>
              <a:rPr lang="en-US" b="1" dirty="0">
                <a:latin typeface="Arial Narrow" pitchFamily="34" charset="0"/>
              </a:rPr>
              <a:t> </a:t>
            </a:r>
            <a:r>
              <a:rPr lang="en-US" b="1" dirty="0" smtClean="0">
                <a:latin typeface="Arial Narrow" pitchFamily="34" charset="0"/>
              </a:rPr>
              <a:t>                                     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H. E. Prince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Dapo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Abiodun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400" b="1" dirty="0" smtClean="0">
                <a:solidFill>
                  <a:schemeClr val="tx2"/>
                </a:solidFill>
                <a:latin typeface="Arial Narrow" pitchFamily="34" charset="0"/>
              </a:rPr>
              <a:t>MFR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    </a:t>
            </a: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Executive Governor </a:t>
            </a:r>
            <a:r>
              <a:rPr lang="en-GB" b="1" dirty="0" err="1" smtClean="0">
                <a:solidFill>
                  <a:schemeClr val="tx2"/>
                </a:solidFill>
                <a:latin typeface="Arial Narrow" pitchFamily="34" charset="0"/>
              </a:rPr>
              <a:t>Ogun</a:t>
            </a:r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 State</a:t>
            </a:r>
            <a:endParaRPr lang="en-US" i="1" dirty="0">
              <a:latin typeface="Arial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819400"/>
            <a:ext cx="3276600" cy="3301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2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2868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8683" name="Group 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28684" name="Group 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28685" name="Line 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6" name="Line 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8" name="Arc 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89" name="Arc 1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0" name="Line 1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1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2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3" name="Line 1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4" name="Line 1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5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7" name="Line 1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8" name="Line 1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9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70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28674" name="Object 2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867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28676" name="Text Box 23"/>
          <p:cNvSpPr txBox="1">
            <a:spLocks noChangeArrowheads="1"/>
          </p:cNvSpPr>
          <p:nvPr/>
        </p:nvSpPr>
        <p:spPr bwMode="auto">
          <a:xfrm>
            <a:off x="1571625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28677" name="Text Box 24"/>
          <p:cNvSpPr txBox="1">
            <a:spLocks noChangeArrowheads="1"/>
          </p:cNvSpPr>
          <p:nvPr/>
        </p:nvSpPr>
        <p:spPr bwMode="auto">
          <a:xfrm>
            <a:off x="1447800" y="769938"/>
            <a:ext cx="7696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r>
              <a:rPr lang="en-US" sz="3600" b="1" i="1" dirty="0"/>
              <a:t>  &amp;</a:t>
            </a:r>
          </a:p>
          <a:p>
            <a:r>
              <a:rPr lang="en-US" sz="3600" b="1" i="1" dirty="0"/>
              <a:t>Post Graduate Scholarships</a:t>
            </a:r>
          </a:p>
        </p:txBody>
      </p:sp>
      <p:grpSp>
        <p:nvGrpSpPr>
          <p:cNvPr id="28678" name="Group 25"/>
          <p:cNvGrpSpPr>
            <a:grpSpLocks/>
          </p:cNvGrpSpPr>
          <p:nvPr/>
        </p:nvGrpSpPr>
        <p:grpSpPr bwMode="auto">
          <a:xfrm>
            <a:off x="304801" y="822325"/>
            <a:ext cx="1213736" cy="952500"/>
            <a:chOff x="1056" y="518"/>
            <a:chExt cx="610" cy="600"/>
          </a:xfrm>
        </p:grpSpPr>
        <p:sp>
          <p:nvSpPr>
            <p:cNvPr id="28680" name="Text Box 26"/>
            <p:cNvSpPr txBox="1">
              <a:spLocks noChangeArrowheads="1"/>
            </p:cNvSpPr>
            <p:nvPr/>
          </p:nvSpPr>
          <p:spPr bwMode="auto">
            <a:xfrm>
              <a:off x="1056" y="672"/>
              <a:ext cx="35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28681" name="Text Box 27"/>
            <p:cNvSpPr txBox="1">
              <a:spLocks noChangeArrowheads="1"/>
            </p:cNvSpPr>
            <p:nvPr/>
          </p:nvSpPr>
          <p:spPr bwMode="auto">
            <a:xfrm>
              <a:off x="1344" y="518"/>
              <a:ext cx="322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28679" name="Text Box 28"/>
          <p:cNvSpPr txBox="1">
            <a:spLocks noChangeArrowheads="1"/>
          </p:cNvSpPr>
          <p:nvPr/>
        </p:nvSpPr>
        <p:spPr bwMode="auto">
          <a:xfrm>
            <a:off x="171450" y="2438400"/>
            <a:ext cx="8915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VOTE OF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THANKS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Dr.  Fola  Awokoya,  </a:t>
            </a:r>
            <a:r>
              <a:rPr lang="en-US" sz="2600" b="1" dirty="0" smtClean="0">
                <a:solidFill>
                  <a:schemeClr val="tx2"/>
                </a:solidFill>
                <a:latin typeface="Arial Narrow" pitchFamily="34" charset="0"/>
              </a:rPr>
              <a:t>Ph.D. (Engr.)</a:t>
            </a:r>
          </a:p>
          <a:p>
            <a:pPr algn="ctr"/>
            <a:r>
              <a:rPr lang="en-US" sz="4000" b="1" dirty="0" smtClean="0">
                <a:latin typeface="Arial Narrow" pitchFamily="34" charset="0"/>
              </a:rPr>
              <a:t>Member , Board of Trustees</a:t>
            </a:r>
            <a:endParaRPr lang="en-US" sz="4000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1662113" y="-23813"/>
            <a:ext cx="7572375" cy="885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752600" y="746125"/>
            <a:ext cx="7972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i="1" dirty="0"/>
              <a:t>Annual Lecture, 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 smtClean="0"/>
              <a:t>&amp; Post </a:t>
            </a:r>
            <a:r>
              <a:rPr lang="en-US" sz="3600" b="1" i="1" dirty="0"/>
              <a:t>Graduate Scholarships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822325"/>
            <a:ext cx="1215722" cy="965200"/>
            <a:chOff x="1056" y="518"/>
            <a:chExt cx="785" cy="608"/>
          </a:xfrm>
        </p:grpSpPr>
        <p:sp>
          <p:nvSpPr>
            <p:cNvPr id="1058" name="Text Box 4"/>
            <p:cNvSpPr txBox="1">
              <a:spLocks noChangeArrowheads="1"/>
            </p:cNvSpPr>
            <p:nvPr/>
          </p:nvSpPr>
          <p:spPr bwMode="auto">
            <a:xfrm>
              <a:off x="1056" y="641"/>
              <a:ext cx="484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400" b="1" dirty="0" smtClean="0"/>
                <a:t>25</a:t>
              </a:r>
              <a:endParaRPr lang="en-US" sz="4400" b="1" dirty="0"/>
            </a:p>
          </p:txBody>
        </p:sp>
        <p:sp>
          <p:nvSpPr>
            <p:cNvPr id="1059" name="Text Box 5"/>
            <p:cNvSpPr txBox="1">
              <a:spLocks noChangeArrowheads="1"/>
            </p:cNvSpPr>
            <p:nvPr/>
          </p:nvSpPr>
          <p:spPr bwMode="auto">
            <a:xfrm>
              <a:off x="1344" y="518"/>
              <a:ext cx="497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/>
                <a:t> </a:t>
              </a:r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152400" y="2209800"/>
            <a:ext cx="89154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400" b="1" dirty="0" smtClean="0">
                <a:solidFill>
                  <a:srgbClr val="FF0000"/>
                </a:solidFill>
                <a:latin typeface="Arial Narrow" pitchFamily="34" charset="0"/>
              </a:rPr>
              <a:t>EPIDEMIOLOGY  AND  TECHNOLOGY, A LOOK AT THE PAST AND PRESENT:  JUSTIFICATION FOR MODIFIERS  IN MAJOR NON-COMMUNICABLE DISEASES</a:t>
            </a:r>
            <a:endParaRPr lang="en-US" sz="34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0" y="3657600"/>
            <a:ext cx="396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     Special </a:t>
            </a:r>
            <a:r>
              <a:rPr lang="en-US" dirty="0">
                <a:latin typeface="Arial Narrow" pitchFamily="34" charset="0"/>
              </a:rPr>
              <a:t>Guest of </a:t>
            </a:r>
            <a:r>
              <a:rPr lang="en-US" dirty="0" err="1">
                <a:latin typeface="Arial Narrow" pitchFamily="34" charset="0"/>
              </a:rPr>
              <a:t>Honour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5105400" y="3733800"/>
            <a:ext cx="2268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            </a:t>
            </a:r>
            <a:endParaRPr lang="en-US" dirty="0" smtClean="0">
              <a:latin typeface="Arial Narrow" pitchFamily="34" charset="0"/>
            </a:endParaRPr>
          </a:p>
          <a:p>
            <a:endParaRPr lang="en-US" dirty="0" smtClean="0">
              <a:latin typeface="Arial Narrow" pitchFamily="34" charset="0"/>
            </a:endParaRPr>
          </a:p>
          <a:p>
            <a:r>
              <a:rPr lang="en-US" dirty="0" smtClean="0">
                <a:latin typeface="Arial Narrow" pitchFamily="34" charset="0"/>
              </a:rPr>
              <a:t>Chairman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033" name="Text Box 10"/>
          <p:cNvSpPr txBox="1">
            <a:spLocks noChangeArrowheads="1"/>
          </p:cNvSpPr>
          <p:nvPr/>
        </p:nvSpPr>
        <p:spPr bwMode="auto">
          <a:xfrm>
            <a:off x="2743200" y="5638800"/>
            <a:ext cx="30019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itchFamily="34" charset="0"/>
              </a:rPr>
              <a:t>          Guest </a:t>
            </a:r>
            <a:r>
              <a:rPr lang="en-US" dirty="0">
                <a:latin typeface="Arial Narrow" pitchFamily="34" charset="0"/>
              </a:rPr>
              <a:t>Speaker  </a:t>
            </a:r>
          </a:p>
        </p:txBody>
      </p:sp>
      <p:sp>
        <p:nvSpPr>
          <p:cNvPr id="1034" name="Text Box 11"/>
          <p:cNvSpPr txBox="1">
            <a:spLocks noChangeArrowheads="1"/>
          </p:cNvSpPr>
          <p:nvPr/>
        </p:nvSpPr>
        <p:spPr bwMode="auto">
          <a:xfrm>
            <a:off x="0" y="4572000"/>
            <a:ext cx="4953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</a:p>
          <a:p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    H.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E  Prince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Dapo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Abiodun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 </a:t>
            </a:r>
            <a:r>
              <a:rPr lang="en-US" sz="1200" b="1" dirty="0" smtClean="0">
                <a:solidFill>
                  <a:srgbClr val="FFC000"/>
                </a:solidFill>
              </a:rPr>
              <a:t>MFR</a:t>
            </a:r>
            <a:endParaRPr lang="en-US" sz="1200" b="1" dirty="0">
              <a:solidFill>
                <a:srgbClr val="FFC000"/>
              </a:solidFill>
              <a:latin typeface="Arial Narrow" pitchFamily="34" charset="0"/>
            </a:endParaRP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Executive Governor </a:t>
            </a:r>
            <a:r>
              <a:rPr lang="en-US" sz="2000" b="1" dirty="0" err="1" smtClean="0">
                <a:solidFill>
                  <a:schemeClr val="tx2"/>
                </a:solidFill>
                <a:cs typeface="Times New Roman" pitchFamily="18" charset="0"/>
              </a:rPr>
              <a:t>Ogun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cs typeface="Times New Roman" pitchFamily="18" charset="0"/>
              </a:rPr>
              <a:t>State</a:t>
            </a:r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endParaRPr lang="en-US" sz="2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 </a:t>
            </a:r>
            <a:endParaRPr lang="en-GB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GB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GB" sz="2000" b="1" dirty="0" smtClean="0">
                <a:solidFill>
                  <a:schemeClr val="tx2"/>
                </a:solidFill>
                <a:latin typeface="Arial Narrow" pitchFamily="34" charset="0"/>
              </a:rPr>
              <a:t>   </a:t>
            </a:r>
            <a:endParaRPr lang="en-US" sz="2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5" name="Text Box 12"/>
          <p:cNvSpPr txBox="1">
            <a:spLocks noChangeArrowheads="1"/>
          </p:cNvSpPr>
          <p:nvPr/>
        </p:nvSpPr>
        <p:spPr bwMode="auto">
          <a:xfrm>
            <a:off x="4876800" y="4191000"/>
            <a:ext cx="42672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2000" b="1" dirty="0" smtClean="0">
              <a:solidFill>
                <a:schemeClr val="tx2"/>
              </a:solidFill>
              <a:latin typeface="Arial Narrow" pitchFamily="34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Chief Chamberlain </a:t>
            </a:r>
            <a:r>
              <a:rPr lang="en-US" sz="2000" b="1" dirty="0" err="1" smtClean="0">
                <a:solidFill>
                  <a:srgbClr val="FFC000"/>
                </a:solidFill>
                <a:cs typeface="Times New Roman" pitchFamily="18" charset="0"/>
              </a:rPr>
              <a:t>Oyibo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FFC000"/>
                </a:solidFill>
                <a:cs typeface="Times New Roman" pitchFamily="18" charset="0"/>
              </a:rPr>
              <a:t>FNMGS, FNAPE</a:t>
            </a:r>
            <a:endParaRPr lang="en-US" sz="1200" b="1" dirty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C000"/>
                </a:solidFill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cs typeface="Times New Roman" pitchFamily="18" charset="0"/>
              </a:rPr>
              <a:t>Former GMD  NNPC</a:t>
            </a:r>
          </a:p>
          <a:p>
            <a:r>
              <a:rPr lang="en-GB" sz="2000" b="1" dirty="0" smtClean="0">
                <a:solidFill>
                  <a:srgbClr val="FFC000"/>
                </a:solidFill>
                <a:cs typeface="Times New Roman" pitchFamily="18" charset="0"/>
              </a:rPr>
              <a:t> CEO, Prime Energy Resources</a:t>
            </a:r>
            <a:endParaRPr lang="en-US" sz="2000" b="1" dirty="0" smtClean="0">
              <a:solidFill>
                <a:srgbClr val="FFC000"/>
              </a:solidFill>
              <a:cs typeface="Times New Roman" pitchFamily="18" charset="0"/>
            </a:endParaRPr>
          </a:p>
          <a:p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</a:t>
            </a:r>
            <a:r>
              <a:rPr lang="en-GB" sz="1800" dirty="0" smtClean="0"/>
              <a:t>                         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</a:t>
            </a:r>
          </a:p>
          <a:p>
            <a:r>
              <a:rPr lang="en-US" sz="1700" b="1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                                  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6" name="Text Box 13"/>
          <p:cNvSpPr txBox="1">
            <a:spLocks noChangeArrowheads="1"/>
          </p:cNvSpPr>
          <p:nvPr/>
        </p:nvSpPr>
        <p:spPr bwMode="auto">
          <a:xfrm>
            <a:off x="914400" y="5638800"/>
            <a:ext cx="8001000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Prof. Grace O. </a:t>
            </a:r>
            <a:r>
              <a:rPr lang="en-US" sz="2000" b="1" dirty="0" err="1" smtClean="0">
                <a:solidFill>
                  <a:schemeClr val="tx2"/>
                </a:solidFill>
                <a:latin typeface="Arial Narrow" pitchFamily="34" charset="0"/>
              </a:rPr>
              <a:t>Otinwa</a:t>
            </a:r>
            <a:r>
              <a:rPr lang="en-US" sz="2000" b="1" dirty="0" smtClean="0">
                <a:solidFill>
                  <a:schemeClr val="tx2"/>
                </a:solidFill>
                <a:latin typeface="Arial Narrow" pitchFamily="34" charset="0"/>
              </a:rPr>
              <a:t>, </a:t>
            </a:r>
            <a:r>
              <a:rPr lang="en-US" sz="1200" b="1" dirty="0" smtClean="0">
                <a:solidFill>
                  <a:schemeClr val="tx2"/>
                </a:solidFill>
                <a:latin typeface="Arial Narrow" pitchFamily="34" charset="0"/>
              </a:rPr>
              <a:t>B.Ed., M.Ed., Ph.D., FNASSAM, FNIS</a:t>
            </a:r>
            <a:endParaRPr lang="en-US" sz="12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Professor of  </a:t>
            </a:r>
            <a:r>
              <a:rPr lang="en-GB" sz="1700" b="1" dirty="0" err="1" smtClean="0">
                <a:solidFill>
                  <a:schemeClr val="tx2"/>
                </a:solidFill>
                <a:latin typeface="Arial Narrow" pitchFamily="34" charset="0"/>
              </a:rPr>
              <a:t>Excercise</a:t>
            </a:r>
            <a:r>
              <a:rPr lang="en-GB" sz="1700" b="1" dirty="0" smtClean="0">
                <a:solidFill>
                  <a:schemeClr val="tx2"/>
                </a:solidFill>
                <a:latin typeface="Arial Narrow" pitchFamily="34" charset="0"/>
              </a:rPr>
              <a:t> Physiology</a:t>
            </a:r>
          </a:p>
          <a:p>
            <a:pPr algn="ctr"/>
            <a:r>
              <a:rPr lang="en-US" sz="1700" b="1" dirty="0" smtClean="0">
                <a:solidFill>
                  <a:schemeClr val="tx2"/>
                </a:solidFill>
                <a:latin typeface="Arial Narrow" pitchFamily="34" charset="0"/>
              </a:rPr>
              <a:t>University of Lagos</a:t>
            </a:r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1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0"/>
            <a:ext cx="1066800" cy="533400"/>
            <a:chOff x="0" y="0"/>
            <a:chExt cx="672" cy="336"/>
          </a:xfrm>
        </p:grpSpPr>
        <p:sp>
          <p:nvSpPr>
            <p:cNvPr id="1039" name="Rectangle 33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5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1042" name="Line 16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3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Arc 19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Arc 20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7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9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0" name="Line 24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1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4" name="Line 28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5" name="Line 29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6" name="Line 30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7" name="Line 31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1026" name="Object 32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7136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1038" name="Rectangle 34"/>
          <p:cNvSpPr>
            <a:spLocks noChangeArrowheads="1"/>
          </p:cNvSpPr>
          <p:nvPr/>
        </p:nvSpPr>
        <p:spPr bwMode="auto">
          <a:xfrm>
            <a:off x="9829800" y="3744913"/>
            <a:ext cx="228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5125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5126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5129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130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512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438400"/>
            <a:ext cx="8915400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AWARD OF SCHOLARSHIPS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BY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000" b="1" dirty="0">
                <a:solidFill>
                  <a:schemeClr val="tx2"/>
                </a:solidFill>
                <a:latin typeface="Arial Narrow" pitchFamily="34" charset="0"/>
              </a:rPr>
              <a:t>DR. FOLA </a:t>
            </a:r>
            <a:r>
              <a:rPr lang="en-US" sz="4000" b="1" dirty="0" smtClean="0">
                <a:solidFill>
                  <a:schemeClr val="tx2"/>
                </a:solidFill>
                <a:latin typeface="Arial Narrow" pitchFamily="34" charset="0"/>
              </a:rPr>
              <a:t>AWOKOYA 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Ph.D.(Engr.)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>
                <a:latin typeface="Arial Narrow" pitchFamily="34" charset="0"/>
              </a:rPr>
              <a:t>MEMBER , BOARD OF TRUSTEES</a:t>
            </a: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18114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057400"/>
            <a:ext cx="89154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Arial Narrow" pitchFamily="34" charset="0"/>
              </a:rPr>
              <a:t>SCHOOL  RENOVATION PROJECTS</a:t>
            </a:r>
          </a:p>
          <a:p>
            <a:endParaRPr lang="en-US" sz="36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1.   REPAIR/ROOF REPLACEMENT AT</a:t>
            </a:r>
          </a:p>
          <a:p>
            <a:pPr marL="742950" indent="-742950"/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      MOLUSI COLLEGE, IJEBU-IGBO, OGUN STATE</a:t>
            </a:r>
          </a:p>
          <a:p>
            <a:pPr marL="742950" indent="-742950"/>
            <a:endParaRPr lang="en-US" sz="28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marL="742950" indent="-742950"/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2.   COMPLETION OF UNCOMPLETED BUILDING &amp; ROOF  AT </a:t>
            </a:r>
          </a:p>
          <a:p>
            <a:pPr marL="742950" indent="-742950"/>
            <a:r>
              <a:rPr lang="en-US" sz="2800" b="1" dirty="0" smtClean="0">
                <a:solidFill>
                  <a:schemeClr val="tx2"/>
                </a:solidFill>
                <a:latin typeface="Arial Narrow" pitchFamily="34" charset="0"/>
              </a:rPr>
              <a:t>      WESLEY PRIMARY SCHOOL, AWA-IJEBU, OGUN STATE</a:t>
            </a:r>
            <a:endParaRPr lang="en-US" sz="2800" b="1" dirty="0">
              <a:latin typeface="Arial Narrow" pitchFamily="34" charset="0"/>
            </a:endParaRPr>
          </a:p>
          <a:p>
            <a:pPr algn="ctr"/>
            <a:endParaRPr lang="en-US" sz="40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0162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2098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OLUWOLE AWOKOYA BLOCK AT MOLUSI COLLEGE</a:t>
            </a:r>
          </a:p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After a powerful rainstorms/wind removed the roof and roofing materials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214138"/>
            <a:ext cx="3276600" cy="326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38"/>
            <a:ext cx="1981200" cy="952500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533400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1186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209801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OLUWOLE AWOKOYA BLOCK AT MOLUSI COLLEGE</a:t>
            </a:r>
          </a:p>
          <a:p>
            <a:pPr algn="ctr"/>
            <a:endParaRPr lang="en-US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                 BEFORE                                                     AFTER</a:t>
            </a:r>
            <a:endParaRPr lang="en-GB" b="1" dirty="0" smtClean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442738"/>
            <a:ext cx="3124200" cy="290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1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1" y="3429000"/>
            <a:ext cx="3200399" cy="287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066800" y="6396335"/>
            <a:ext cx="7343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Awokoya Foundation gave a  NGN3.0 Million Assistance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662113" y="0"/>
            <a:ext cx="7572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STEPHEN OLUWOLE AWOKOYA</a:t>
            </a:r>
          </a:p>
          <a:p>
            <a:pPr algn="ctr"/>
            <a:r>
              <a:rPr lang="en-US" sz="2600" b="1" dirty="0">
                <a:solidFill>
                  <a:schemeClr val="tx2"/>
                </a:solidFill>
                <a:latin typeface="Arial Black" pitchFamily="34" charset="0"/>
              </a:rPr>
              <a:t>FOUNDATION FOR SCIENCE EDUCATION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524000" y="769938"/>
            <a:ext cx="73533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 dirty="0"/>
              <a:t>  </a:t>
            </a:r>
            <a:r>
              <a:rPr lang="en-US" sz="3600" b="1" i="1" dirty="0"/>
              <a:t>Annual Lecture ,Award of  </a:t>
            </a:r>
            <a:r>
              <a:rPr lang="en-US" sz="3600" b="1" i="1" dirty="0" err="1"/>
              <a:t>Honours</a:t>
            </a:r>
            <a:endParaRPr lang="en-US" sz="3600" b="1" i="1" dirty="0"/>
          </a:p>
          <a:p>
            <a:r>
              <a:rPr lang="en-US" sz="3600" b="1" i="1" dirty="0"/>
              <a:t> &amp; Post Graduate Scholarships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846140"/>
            <a:ext cx="1981200" cy="886877"/>
            <a:chOff x="1056" y="518"/>
            <a:chExt cx="689" cy="600"/>
          </a:xfrm>
        </p:grpSpPr>
        <p:sp>
          <p:nvSpPr>
            <p:cNvPr id="5147" name="Text Box 5"/>
            <p:cNvSpPr txBox="1">
              <a:spLocks noChangeArrowheads="1"/>
            </p:cNvSpPr>
            <p:nvPr/>
          </p:nvSpPr>
          <p:spPr bwMode="auto">
            <a:xfrm>
              <a:off x="1056" y="672"/>
              <a:ext cx="243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 b="1" dirty="0" smtClean="0"/>
                <a:t>25</a:t>
              </a:r>
              <a:endParaRPr lang="en-US" sz="4000" b="1" dirty="0"/>
            </a:p>
          </p:txBody>
        </p:sp>
        <p:sp>
          <p:nvSpPr>
            <p:cNvPr id="5148" name="Text Box 6"/>
            <p:cNvSpPr txBox="1">
              <a:spLocks noChangeArrowheads="1"/>
            </p:cNvSpPr>
            <p:nvPr/>
          </p:nvSpPr>
          <p:spPr bwMode="auto">
            <a:xfrm>
              <a:off x="1244" y="518"/>
              <a:ext cx="5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000" b="1" dirty="0" err="1" smtClean="0"/>
                <a:t>th</a:t>
              </a:r>
              <a:endParaRPr lang="en-US" sz="4000" b="1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23813"/>
            <a:ext cx="1066800" cy="496652"/>
            <a:chOff x="0" y="0"/>
            <a:chExt cx="672" cy="336"/>
          </a:xfrm>
        </p:grpSpPr>
        <p:sp>
          <p:nvSpPr>
            <p:cNvPr id="5128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672" cy="33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36" y="12"/>
              <a:ext cx="633" cy="288"/>
              <a:chOff x="1440" y="1260"/>
              <a:chExt cx="1584" cy="864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40" y="1260"/>
                <a:ext cx="1584" cy="864"/>
                <a:chOff x="-115" y="0"/>
                <a:chExt cx="21610" cy="20000"/>
              </a:xfrm>
            </p:grpSpPr>
            <p:sp>
              <p:nvSpPr>
                <p:cNvPr id="5131" name="Line 12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2" name="Line 13"/>
                <p:cNvSpPr>
                  <a:spLocks noChangeShapeType="1"/>
                </p:cNvSpPr>
                <p:nvPr/>
              </p:nvSpPr>
              <p:spPr bwMode="auto">
                <a:xfrm>
                  <a:off x="1425" y="19980"/>
                  <a:ext cx="18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9945" y="1824"/>
                  <a:ext cx="10" cy="18176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4" name="Arc 15"/>
                <p:cNvSpPr>
                  <a:spLocks/>
                </p:cNvSpPr>
                <p:nvPr/>
              </p:nvSpPr>
              <p:spPr bwMode="auto">
                <a:xfrm flipH="1">
                  <a:off x="19945" y="0"/>
                  <a:ext cx="1550" cy="184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5" name="Arc 16"/>
                <p:cNvSpPr>
                  <a:spLocks/>
                </p:cNvSpPr>
                <p:nvPr/>
              </p:nvSpPr>
              <p:spPr bwMode="auto">
                <a:xfrm>
                  <a:off x="-115" y="0"/>
                  <a:ext cx="1550" cy="184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>
                  <a:solidFill>
                    <a:srgbClr val="6666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6" name="Line 17"/>
                <p:cNvSpPr>
                  <a:spLocks noChangeShapeType="1"/>
                </p:cNvSpPr>
                <p:nvPr/>
              </p:nvSpPr>
              <p:spPr bwMode="auto">
                <a:xfrm>
                  <a:off x="1425" y="10882"/>
                  <a:ext cx="310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7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25" y="3647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8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1425" y="5451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39" name="Line 20"/>
                <p:cNvSpPr>
                  <a:spLocks noChangeShapeType="1"/>
                </p:cNvSpPr>
                <p:nvPr/>
              </p:nvSpPr>
              <p:spPr bwMode="auto">
                <a:xfrm>
                  <a:off x="1425" y="7314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0" name="Line 21"/>
                <p:cNvSpPr>
                  <a:spLocks noChangeShapeType="1"/>
                </p:cNvSpPr>
                <p:nvPr/>
              </p:nvSpPr>
              <p:spPr bwMode="auto">
                <a:xfrm>
                  <a:off x="1425" y="9118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1" name="Line 22"/>
                <p:cNvSpPr>
                  <a:spLocks noChangeShapeType="1"/>
                </p:cNvSpPr>
                <p:nvPr/>
              </p:nvSpPr>
              <p:spPr bwMode="auto">
                <a:xfrm>
                  <a:off x="1425" y="12686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2" name="Line 23"/>
                <p:cNvSpPr>
                  <a:spLocks noChangeShapeType="1"/>
                </p:cNvSpPr>
                <p:nvPr/>
              </p:nvSpPr>
              <p:spPr bwMode="auto">
                <a:xfrm>
                  <a:off x="1425" y="14490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3" name="Line 24"/>
                <p:cNvSpPr>
                  <a:spLocks noChangeShapeType="1"/>
                </p:cNvSpPr>
                <p:nvPr/>
              </p:nvSpPr>
              <p:spPr bwMode="auto">
                <a:xfrm>
                  <a:off x="2945" y="16353"/>
                  <a:ext cx="1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4" name="Line 25"/>
                <p:cNvSpPr>
                  <a:spLocks noChangeShapeType="1"/>
                </p:cNvSpPr>
                <p:nvPr/>
              </p:nvSpPr>
              <p:spPr bwMode="auto">
                <a:xfrm>
                  <a:off x="1425" y="16353"/>
                  <a:ext cx="1550" cy="20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5" name="Line 26"/>
                <p:cNvSpPr>
                  <a:spLocks noChangeShapeType="1"/>
                </p:cNvSpPr>
                <p:nvPr/>
              </p:nvSpPr>
              <p:spPr bwMode="auto">
                <a:xfrm>
                  <a:off x="1425" y="18157"/>
                  <a:ext cx="155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46" name="Line 27"/>
                <p:cNvSpPr>
                  <a:spLocks noChangeShapeType="1"/>
                </p:cNvSpPr>
                <p:nvPr/>
              </p:nvSpPr>
              <p:spPr bwMode="auto">
                <a:xfrm>
                  <a:off x="1425" y="1824"/>
                  <a:ext cx="3100" cy="19"/>
                </a:xfrm>
                <a:prstGeom prst="line">
                  <a:avLst/>
                </a:prstGeom>
                <a:noFill/>
                <a:ln w="25400">
                  <a:solidFill>
                    <a:srgbClr val="666666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aphicFrame>
            <p:nvGraphicFramePr>
              <p:cNvPr id="5122" name="Object 28"/>
              <p:cNvGraphicFramePr>
                <a:graphicFrameLocks noChangeAspect="1"/>
              </p:cNvGraphicFramePr>
              <p:nvPr/>
            </p:nvGraphicFramePr>
            <p:xfrm>
              <a:off x="1800" y="1440"/>
              <a:ext cx="1035" cy="615"/>
            </p:xfrm>
            <a:graphic>
              <a:graphicData uri="http://schemas.openxmlformats.org/presentationml/2006/ole">
                <p:oleObj spid="_x0000_s222210" name="Picture" r:id="rId4" imgW="800280" imgH="543960" progId="Word.Picture.8">
                  <p:embed/>
                </p:oleObj>
              </a:graphicData>
            </a:graphic>
          </p:graphicFrame>
        </p:grpSp>
      </p:grpSp>
      <p:sp>
        <p:nvSpPr>
          <p:cNvPr id="5127" name="Text Box 29"/>
          <p:cNvSpPr txBox="1">
            <a:spLocks noChangeArrowheads="1"/>
          </p:cNvSpPr>
          <p:nvPr/>
        </p:nvSpPr>
        <p:spPr bwMode="auto">
          <a:xfrm>
            <a:off x="171450" y="22098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tx2"/>
                </a:solidFill>
                <a:latin typeface="Arial Narrow" pitchFamily="34" charset="0"/>
              </a:rPr>
              <a:t>WESLEY PRIMARY SCHOOL, AWA-IJEBU, OGUN STATE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222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969466"/>
            <a:ext cx="4191000" cy="312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971800"/>
            <a:ext cx="4469586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914400" y="6324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UNCOMPLETED  CLASSROOMS VIEWS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 2000\Templates\Presentation Designs\Network Blitz.pot</Template>
  <TotalTime>12306</TotalTime>
  <Words>2691</Words>
  <Application>Microsoft Office PowerPoint</Application>
  <PresentationFormat>On-screen Show (4:3)</PresentationFormat>
  <Paragraphs>844</Paragraphs>
  <Slides>45</Slides>
  <Notes>45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Network Blitz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Tritech Computers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DR</cp:lastModifiedBy>
  <cp:revision>568</cp:revision>
  <dcterms:created xsi:type="dcterms:W3CDTF">2006-03-13T11:20:45Z</dcterms:created>
  <dcterms:modified xsi:type="dcterms:W3CDTF">2020-03-17T12:32:53Z</dcterms:modified>
</cp:coreProperties>
</file>