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sldIdLst>
    <p:sldId id="348" r:id="rId2"/>
    <p:sldId id="257" r:id="rId3"/>
    <p:sldId id="290" r:id="rId4"/>
    <p:sldId id="260" r:id="rId5"/>
    <p:sldId id="264" r:id="rId6"/>
    <p:sldId id="329" r:id="rId7"/>
    <p:sldId id="266" r:id="rId8"/>
    <p:sldId id="340" r:id="rId9"/>
    <p:sldId id="298" r:id="rId10"/>
    <p:sldId id="268" r:id="rId11"/>
    <p:sldId id="265" r:id="rId12"/>
    <p:sldId id="278" r:id="rId13"/>
    <p:sldId id="313" r:id="rId14"/>
    <p:sldId id="269" r:id="rId15"/>
    <p:sldId id="270" r:id="rId16"/>
    <p:sldId id="341" r:id="rId17"/>
    <p:sldId id="271" r:id="rId18"/>
    <p:sldId id="320" r:id="rId19"/>
    <p:sldId id="343" r:id="rId20"/>
    <p:sldId id="349" r:id="rId21"/>
    <p:sldId id="351" r:id="rId22"/>
    <p:sldId id="312" r:id="rId23"/>
    <p:sldId id="273" r:id="rId24"/>
    <p:sldId id="347" r:id="rId25"/>
    <p:sldId id="262" r:id="rId26"/>
    <p:sldId id="286" r:id="rId27"/>
    <p:sldId id="303" r:id="rId28"/>
    <p:sldId id="261" r:id="rId29"/>
    <p:sldId id="345" r:id="rId30"/>
    <p:sldId id="275" r:id="rId31"/>
    <p:sldId id="276" r:id="rId32"/>
    <p:sldId id="346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6" autoAdjust="0"/>
    <p:restoredTop sz="86333" autoAdjust="0"/>
  </p:normalViewPr>
  <p:slideViewPr>
    <p:cSldViewPr>
      <p:cViewPr>
        <p:scale>
          <a:sx n="50" d="100"/>
          <a:sy n="50" d="100"/>
        </p:scale>
        <p:origin x="-2106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\Documents\AwoFound\Event-2019\Nominees\SCHOLARSHIP%20NOMINEES%20LIST%202019%20at%2012%20Feb%202019-RANK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layout/>
    </c:title>
    <c:plotArea>
      <c:layout>
        <c:manualLayout>
          <c:layoutTarget val="inner"/>
          <c:xMode val="edge"/>
          <c:yMode val="edge"/>
          <c:x val="0.12557934390432601"/>
          <c:y val="9.0566381904964591E-2"/>
          <c:w val="0.7787411697504758"/>
          <c:h val="0.53829142978749278"/>
        </c:manualLayout>
      </c:layout>
      <c:barChart>
        <c:barDir val="col"/>
        <c:grouping val="clustered"/>
        <c:ser>
          <c:idx val="0"/>
          <c:order val="0"/>
          <c:tx>
            <c:strRef>
              <c:f>'awards-graph'!$B$1</c:f>
              <c:strCache>
                <c:ptCount val="1"/>
                <c:pt idx="0">
                  <c:v>Awards</c:v>
                </c:pt>
              </c:strCache>
            </c:strRef>
          </c:tx>
          <c:cat>
            <c:strRef>
              <c:f>'awards-graph'!$A$2:$A$28</c:f>
              <c:strCache>
                <c:ptCount val="27"/>
                <c:pt idx="0">
                  <c:v>UNIVERSITY OF LAGOS</c:v>
                </c:pt>
                <c:pt idx="1">
                  <c:v>UNIVERSITY OF NIGERIA, NSUKKA</c:v>
                </c:pt>
                <c:pt idx="2">
                  <c:v>UNIVERSITY OF IBADAN</c:v>
                </c:pt>
                <c:pt idx="3">
                  <c:v>NNAMDI  AZIKWE UNIVERSITY</c:v>
                </c:pt>
                <c:pt idx="4">
                  <c:v>COVENANT  UNIVERSITY</c:v>
                </c:pt>
                <c:pt idx="5">
                  <c:v>OBAFEMI AWOLOWO UNIVERSITY</c:v>
                </c:pt>
                <c:pt idx="6">
                  <c:v>UNIVERSITY OF BENIN</c:v>
                </c:pt>
                <c:pt idx="7">
                  <c:v>BELLS UNIVERSITY OF TECHNOLOGY , OTA</c:v>
                </c:pt>
                <c:pt idx="8">
                  <c:v>LADOKE AKINTOLA UNIVERSITY OF TECH </c:v>
                </c:pt>
                <c:pt idx="9">
                  <c:v>REDEEMERS UNIVERSITY</c:v>
                </c:pt>
                <c:pt idx="10">
                  <c:v>UNIVERSITY OF AGRICULTURE, ABEOKUTA</c:v>
                </c:pt>
                <c:pt idx="11">
                  <c:v>UNIVERSITY OF ILORIN</c:v>
                </c:pt>
                <c:pt idx="12">
                  <c:v>AHMADU BELLO UNIVERSITY, ZARIA</c:v>
                </c:pt>
                <c:pt idx="13">
                  <c:v>LAGOS STATE  UNIVERSITY</c:v>
                </c:pt>
                <c:pt idx="14">
                  <c:v>UNIVERSITY OF PORT-HARCOURT</c:v>
                </c:pt>
                <c:pt idx="15">
                  <c:v>ADO BAYERO UNIVERSITY</c:v>
                </c:pt>
                <c:pt idx="16">
                  <c:v>AFE BABALOLA UNIVERSITY</c:v>
                </c:pt>
                <c:pt idx="17">
                  <c:v>AJAYI CROWTHER UNIVERSITYI</c:v>
                </c:pt>
                <c:pt idx="18">
                  <c:v>BAZE UNIVERSITY</c:v>
                </c:pt>
                <c:pt idx="19">
                  <c:v>BOWEN UNIVERSITY</c:v>
                </c:pt>
                <c:pt idx="20">
                  <c:v>CHUKWUEMEKA OJUKWU UNIVERSITY</c:v>
                </c:pt>
                <c:pt idx="21">
                  <c:v>FEDERAL UNIVERSITY OF TECH., AKURE</c:v>
                </c:pt>
                <c:pt idx="22">
                  <c:v>FEDERAL UNIVERSITY OF TECH., MINNA</c:v>
                </c:pt>
                <c:pt idx="23">
                  <c:v>MODIBBO ADAMA UNIVERSITY OF TECH.</c:v>
                </c:pt>
                <c:pt idx="24">
                  <c:v>OLABISI ONABANJO UNIVERSITY</c:v>
                </c:pt>
                <c:pt idx="25">
                  <c:v>TAI SOLARIN UNIVERSITY OF EDUCATION</c:v>
                </c:pt>
                <c:pt idx="26">
                  <c:v>UNIVERSITY OF MAIDUGURI</c:v>
                </c:pt>
              </c:strCache>
            </c:strRef>
          </c:cat>
          <c:val>
            <c:numRef>
              <c:f>'awards-graph'!$B$2:$B$28</c:f>
              <c:numCache>
                <c:formatCode>General</c:formatCode>
                <c:ptCount val="27"/>
                <c:pt idx="0">
                  <c:v>29</c:v>
                </c:pt>
                <c:pt idx="1">
                  <c:v>14</c:v>
                </c:pt>
                <c:pt idx="2">
                  <c:v>12</c:v>
                </c:pt>
                <c:pt idx="3">
                  <c:v>7</c:v>
                </c:pt>
                <c:pt idx="4">
                  <c:v>6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</c:numCache>
            </c:numRef>
          </c:val>
        </c:ser>
        <c:axId val="71794048"/>
        <c:axId val="71566464"/>
      </c:barChart>
      <c:catAx>
        <c:axId val="71794048"/>
        <c:scaling>
          <c:orientation val="minMax"/>
        </c:scaling>
        <c:axPos val="b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71566464"/>
        <c:crosses val="autoZero"/>
        <c:auto val="1"/>
        <c:lblAlgn val="ctr"/>
        <c:lblOffset val="100"/>
      </c:catAx>
      <c:valAx>
        <c:axId val="71566464"/>
        <c:scaling>
          <c:orientation val="minMax"/>
        </c:scaling>
        <c:axPos val="l"/>
        <c:majorGridlines/>
        <c:numFmt formatCode="General" sourceLinked="1"/>
        <c:tickLblPos val="nextTo"/>
        <c:crossAx val="717940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9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4E4DF11-C1CB-49FF-916C-FA889280F053}" type="datetimeFigureOut">
              <a:rPr lang="en-US"/>
              <a:pPr>
                <a:defRPr/>
              </a:pPr>
              <a:t>3/17/2019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99F98C8-38B2-4B59-AE55-36C62154A1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F23459-9B86-491A-AF16-83400D0D53ED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AF584A-2962-4273-BD1A-85D4EB4654D5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7E7B19-C3A8-40E7-B596-D3C6C9F5EFF8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E3E692-2E30-4942-8A5D-3F3B6840EF41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5D5AAF-E682-471F-AF4C-4A6A1C9DC385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827473-AA12-4D19-B723-864159827026}" type="slidenum">
              <a:rPr lang="en-GB" smtClean="0"/>
              <a:pPr/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A00622-C16F-45AF-8A7C-8879F5EF35A0}" type="slidenum">
              <a:rPr lang="en-GB" smtClean="0"/>
              <a:pPr/>
              <a:t>15</a:t>
            </a:fld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A00622-C16F-45AF-8A7C-8879F5EF35A0}" type="slidenum">
              <a:rPr lang="en-GB" smtClean="0"/>
              <a:pPr/>
              <a:t>16</a:t>
            </a:fld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124908-B8B8-4D6E-AF2B-29C2379529BB}" type="slidenum">
              <a:rPr lang="en-GB" smtClean="0"/>
              <a:pPr/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5C54A6-A2B2-4960-A800-E15756A718CF}" type="slidenum">
              <a:rPr lang="en-GB" smtClean="0"/>
              <a:pPr/>
              <a:t>18</a:t>
            </a:fld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9E6DA7-D3DB-47D4-ABE3-2E9651AC6B6A}" type="slidenum">
              <a:rPr lang="en-GB" smtClean="0"/>
              <a:pPr/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513394-511B-4740-80D9-384E8A6BD6B5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9E6DA7-D3DB-47D4-ABE3-2E9651AC6B6A}" type="slidenum">
              <a:rPr lang="en-GB" smtClean="0"/>
              <a:pPr/>
              <a:t>20</a:t>
            </a:fld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EE59C6-7542-40BB-86E4-920334BD971C}" type="slidenum">
              <a:rPr lang="en-GB" smtClean="0"/>
              <a:pPr/>
              <a:t>21</a:t>
            </a:fld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74DDEA-A30A-4DA9-9106-44EC1959DBAB}" type="slidenum">
              <a:rPr lang="en-GB" smtClean="0"/>
              <a:pPr/>
              <a:t>22</a:t>
            </a:fld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7ED7DF-CC72-4519-9099-211037C7F300}" type="slidenum">
              <a:rPr lang="en-GB" smtClean="0"/>
              <a:pPr/>
              <a:t>23</a:t>
            </a:fld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F23459-9B86-491A-AF16-83400D0D53ED}" type="slidenum">
              <a:rPr lang="en-GB" smtClean="0"/>
              <a:pPr/>
              <a:t>24</a:t>
            </a:fld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79C779-0580-4196-BC10-6F69AA6F4FFA}" type="slidenum">
              <a:rPr lang="en-GB" smtClean="0"/>
              <a:pPr/>
              <a:t>25</a:t>
            </a:fld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B5D184-26CC-4D68-9FE2-2938D60E4A66}" type="slidenum">
              <a:rPr lang="en-GB" smtClean="0"/>
              <a:pPr/>
              <a:t>26</a:t>
            </a:fld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5CAF43-6B26-4B99-868C-1042E6425EE4}" type="slidenum">
              <a:rPr lang="en-GB" smtClean="0"/>
              <a:pPr/>
              <a:t>27</a:t>
            </a:fld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A2AA1D-560E-42B1-A7AA-603C4081691E}" type="slidenum">
              <a:rPr lang="en-GB" smtClean="0"/>
              <a:pPr/>
              <a:t>28</a:t>
            </a:fld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F23459-9B86-491A-AF16-83400D0D53ED}" type="slidenum">
              <a:rPr lang="en-GB" smtClean="0"/>
              <a:pPr/>
              <a:t>29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F6BB4B-B02D-4C8E-987C-A3E64EEFFD07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E00C3-E5F1-45A8-AE59-5BBEF602E4B9}" type="slidenum">
              <a:rPr lang="en-GB" smtClean="0"/>
              <a:pPr/>
              <a:t>30</a:t>
            </a:fld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748DE5-6AC8-4B10-BBBA-4AD34355E82B}" type="slidenum">
              <a:rPr lang="en-GB" smtClean="0"/>
              <a:pPr/>
              <a:t>31</a:t>
            </a:fld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F23459-9B86-491A-AF16-83400D0D53ED}" type="slidenum">
              <a:rPr lang="en-GB" smtClean="0"/>
              <a:pPr/>
              <a:t>32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EEB9EB-775C-4FD5-BC94-7CFA7D61DF81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EE59C6-7542-40BB-86E4-920334BD971C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DE2A72-4F81-4976-82BB-1492B239CADD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5F9ABE-EB91-4038-A0AA-29ECE197A75F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15C582-6B8F-4D50-8CA4-0076975C8EBF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436C14-F051-41F4-889C-ACDBF87DEB87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2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6C434-ABC3-4202-B865-4CE6D7301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3BCA0-A4E1-47EB-AA07-BC127B4E4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38A30-9941-4B68-AD8D-0E21F95B6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81BBD-F2FF-451A-A1D4-6C297272D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B99F8-AC45-4163-AA17-8EA3A1BF9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060C6-148D-4C8E-89B3-08BF6E2FD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D3EE8-2952-4469-83A1-991028F1B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4592E-52C2-4F54-98C9-ECB838203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EF24F-1CE6-4C60-AC1E-4A7E7257E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AB0E3-8F83-4BCD-BF07-8421885A6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C8C51-C266-433A-AA9C-6D3111976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307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30723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4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DD3B4BC-B067-4CAB-86C6-A3A121023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8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3.jpeg"/><Relationship Id="rId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4.jpeg"/><Relationship Id="rId4" Type="http://schemas.openxmlformats.org/officeDocument/2006/relationships/oleObject" Target="../embeddings/oleObject2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5.jpeg"/><Relationship Id="rId4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6.jpeg"/><Relationship Id="rId4" Type="http://schemas.openxmlformats.org/officeDocument/2006/relationships/oleObject" Target="../embeddings/oleObject3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3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3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jpe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chart" Target="../charts/chart1.xml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1662113" y="-23813"/>
            <a:ext cx="7572375" cy="88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752600" y="746125"/>
            <a:ext cx="7972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 dirty="0"/>
              <a:t>Annual Lecture, Award of  </a:t>
            </a:r>
            <a:r>
              <a:rPr lang="en-US" sz="3600" b="1" i="1" dirty="0" err="1"/>
              <a:t>Honours</a:t>
            </a:r>
            <a:endParaRPr lang="en-US" sz="3600" b="1" i="1" dirty="0"/>
          </a:p>
          <a:p>
            <a:r>
              <a:rPr lang="en-US" sz="3600" b="1" i="1" dirty="0" smtClean="0"/>
              <a:t>&amp; Post </a:t>
            </a:r>
            <a:r>
              <a:rPr lang="en-US" sz="3600" b="1" i="1" dirty="0"/>
              <a:t>Graduate Scholarships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822325"/>
            <a:ext cx="1215722" cy="965200"/>
            <a:chOff x="1056" y="518"/>
            <a:chExt cx="785" cy="608"/>
          </a:xfrm>
        </p:grpSpPr>
        <p:sp>
          <p:nvSpPr>
            <p:cNvPr id="1058" name="Text Box 4"/>
            <p:cNvSpPr txBox="1">
              <a:spLocks noChangeArrowheads="1"/>
            </p:cNvSpPr>
            <p:nvPr/>
          </p:nvSpPr>
          <p:spPr bwMode="auto">
            <a:xfrm>
              <a:off x="1056" y="641"/>
              <a:ext cx="484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1" dirty="0" smtClean="0"/>
                <a:t>24</a:t>
              </a:r>
              <a:endParaRPr lang="en-US" sz="4400" b="1" dirty="0"/>
            </a:p>
          </p:txBody>
        </p:sp>
        <p:sp>
          <p:nvSpPr>
            <p:cNvPr id="1059" name="Text Box 5"/>
            <p:cNvSpPr txBox="1">
              <a:spLocks noChangeArrowheads="1"/>
            </p:cNvSpPr>
            <p:nvPr/>
          </p:nvSpPr>
          <p:spPr bwMode="auto">
            <a:xfrm>
              <a:off x="1344" y="518"/>
              <a:ext cx="49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/>
                <a:t> </a:t>
              </a:r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152400" y="2209800"/>
            <a:ext cx="89154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400" b="1" dirty="0" smtClean="0">
                <a:solidFill>
                  <a:srgbClr val="FF0000"/>
                </a:solidFill>
                <a:latin typeface="Arial Narrow" pitchFamily="34" charset="0"/>
              </a:rPr>
              <a:t>TOWARDS SAFER  NATAL  EXPERIENCES  IN NIGERIA: HOW  FAR  AND  WHAT  NEXT</a:t>
            </a:r>
            <a:endParaRPr lang="en-US" sz="3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0" y="3657600"/>
            <a:ext cx="396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</a:rPr>
              <a:t>     </a:t>
            </a:r>
            <a:r>
              <a:rPr lang="en-US" dirty="0" smtClean="0">
                <a:latin typeface="Arial Narrow" pitchFamily="34" charset="0"/>
              </a:rPr>
              <a:t>Special </a:t>
            </a:r>
            <a:r>
              <a:rPr lang="en-US" dirty="0">
                <a:latin typeface="Arial Narrow" pitchFamily="34" charset="0"/>
              </a:rPr>
              <a:t>Guest of </a:t>
            </a:r>
            <a:r>
              <a:rPr lang="en-US" dirty="0" err="1">
                <a:latin typeface="Arial Narrow" pitchFamily="34" charset="0"/>
              </a:rPr>
              <a:t>Honour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5105400" y="3733800"/>
            <a:ext cx="2268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            Chairman</a:t>
            </a:r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2743200" y="5181600"/>
            <a:ext cx="3001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Narrow" pitchFamily="34" charset="0"/>
              </a:rPr>
              <a:t>              Guest Speaker  </a:t>
            </a:r>
          </a:p>
        </p:txBody>
      </p:sp>
      <p:sp>
        <p:nvSpPr>
          <p:cNvPr id="1034" name="Text Box 11"/>
          <p:cNvSpPr txBox="1">
            <a:spLocks noChangeArrowheads="1"/>
          </p:cNvSpPr>
          <p:nvPr/>
        </p:nvSpPr>
        <p:spPr bwMode="auto">
          <a:xfrm>
            <a:off x="0" y="4191000"/>
            <a:ext cx="5486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Mr.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Kayode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Sofola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SAN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sz="1700" dirty="0">
                <a:solidFill>
                  <a:schemeClr val="tx2"/>
                </a:solidFill>
                <a:latin typeface="Arial Narrow" pitchFamily="34" charset="0"/>
              </a:rPr>
              <a:t>      </a:t>
            </a:r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Principal Partner, </a:t>
            </a:r>
            <a:r>
              <a:rPr lang="en-GB" sz="2000" b="1" dirty="0" err="1" smtClean="0">
                <a:solidFill>
                  <a:schemeClr val="tx2"/>
                </a:solidFill>
                <a:latin typeface="Arial Narrow" pitchFamily="34" charset="0"/>
              </a:rPr>
              <a:t>Kayode</a:t>
            </a:r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GB" sz="2000" b="1" dirty="0" err="1" smtClean="0">
                <a:solidFill>
                  <a:schemeClr val="tx2"/>
                </a:solidFill>
                <a:latin typeface="Arial Narrow" pitchFamily="34" charset="0"/>
              </a:rPr>
              <a:t>Sofola</a:t>
            </a:r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 &amp; Associates</a:t>
            </a:r>
            <a:r>
              <a:rPr lang="en-GB" sz="2000" b="1" dirty="0">
                <a:solidFill>
                  <a:schemeClr val="tx2"/>
                </a:solidFill>
                <a:latin typeface="Arial Narrow" pitchFamily="34" charset="0"/>
              </a:rPr>
              <a:t> </a:t>
            </a:r>
            <a:endParaRPr lang="en-GB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GB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35" name="Text Box 12"/>
          <p:cNvSpPr txBox="1">
            <a:spLocks noChangeArrowheads="1"/>
          </p:cNvSpPr>
          <p:nvPr/>
        </p:nvSpPr>
        <p:spPr bwMode="auto">
          <a:xfrm>
            <a:off x="5105400" y="4191000"/>
            <a:ext cx="403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HRH Oba Dr.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Adedapo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Tejuoso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CON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sz="1700" b="1" dirty="0">
                <a:solidFill>
                  <a:schemeClr val="tx2"/>
                </a:solidFill>
                <a:latin typeface="Arial Narrow" pitchFamily="34" charset="0"/>
              </a:rPr>
              <a:t>         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The </a:t>
            </a:r>
            <a:r>
              <a:rPr lang="en-US" sz="1700" b="1" dirty="0" err="1" smtClean="0">
                <a:solidFill>
                  <a:schemeClr val="tx2"/>
                </a:solidFill>
                <a:latin typeface="Arial Narrow" pitchFamily="34" charset="0"/>
              </a:rPr>
              <a:t>Osile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of </a:t>
            </a:r>
            <a:r>
              <a:rPr lang="en-US" sz="1700" b="1" dirty="0" err="1" smtClean="0">
                <a:solidFill>
                  <a:schemeClr val="tx2"/>
                </a:solidFill>
                <a:latin typeface="Arial Narrow" pitchFamily="34" charset="0"/>
              </a:rPr>
              <a:t>Oke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700" b="1" dirty="0" err="1" smtClean="0">
                <a:solidFill>
                  <a:schemeClr val="tx2"/>
                </a:solidFill>
                <a:latin typeface="Arial Narrow" pitchFamily="34" charset="0"/>
              </a:rPr>
              <a:t>Ona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700" b="1" dirty="0" err="1" smtClean="0">
                <a:solidFill>
                  <a:schemeClr val="tx2"/>
                </a:solidFill>
                <a:latin typeface="Arial Narrow" pitchFamily="34" charset="0"/>
              </a:rPr>
              <a:t>Egbaland</a:t>
            </a:r>
            <a:r>
              <a:rPr lang="en-GB" sz="1800" dirty="0" smtClean="0"/>
              <a:t>                         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</a:t>
            </a:r>
          </a:p>
          <a:p>
            <a:r>
              <a:rPr lang="en-US" sz="17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</a:t>
            </a:r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  <a:p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36" name="Text Box 13"/>
          <p:cNvSpPr txBox="1">
            <a:spLocks noChangeArrowheads="1"/>
          </p:cNvSpPr>
          <p:nvPr/>
        </p:nvSpPr>
        <p:spPr bwMode="auto">
          <a:xfrm>
            <a:off x="914400" y="5638800"/>
            <a:ext cx="8001000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Prof.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Adetokunbo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O.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Fabamwo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B.Sc.,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MBChB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, FWACS, FMCOG, FICS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GB" sz="1700" b="1" dirty="0" smtClean="0">
                <a:solidFill>
                  <a:schemeClr val="tx2"/>
                </a:solidFill>
                <a:latin typeface="Arial Narrow" pitchFamily="34" charset="0"/>
              </a:rPr>
              <a:t>Professor of  Obstetrics and </a:t>
            </a:r>
            <a:r>
              <a:rPr lang="en-GB" sz="1700" b="1" dirty="0" err="1" smtClean="0">
                <a:solidFill>
                  <a:schemeClr val="tx2"/>
                </a:solidFill>
                <a:latin typeface="Arial Narrow" pitchFamily="34" charset="0"/>
              </a:rPr>
              <a:t>Gynecology</a:t>
            </a:r>
            <a:endParaRPr lang="en-GB" sz="17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Chief Medical Director, LASUTH</a:t>
            </a:r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0" y="0"/>
            <a:ext cx="1066800" cy="533400"/>
            <a:chOff x="0" y="0"/>
            <a:chExt cx="672" cy="336"/>
          </a:xfrm>
        </p:grpSpPr>
        <p:sp>
          <p:nvSpPr>
            <p:cNvPr id="1039" name="Rectangle 33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042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3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5" name="Arc 19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6" name="Arc 20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7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0" name="Line 24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1" name="Line 25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2" name="Line 26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3" name="Line 27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4" name="Line 28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5" name="Line 29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6" name="Line 30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7" name="Line 31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026" name="Object 3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55650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038" name="Rectangle 34"/>
          <p:cNvSpPr>
            <a:spLocks noChangeArrowheads="1"/>
          </p:cNvSpPr>
          <p:nvPr/>
        </p:nvSpPr>
        <p:spPr bwMode="auto">
          <a:xfrm>
            <a:off x="9829800" y="3744913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10244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1032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0321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10322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0323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24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2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26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27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28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29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30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31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32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33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34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35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36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37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38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0242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0242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0245" name="Text Box 24"/>
          <p:cNvSpPr txBox="1">
            <a:spLocks noChangeArrowheads="1"/>
          </p:cNvSpPr>
          <p:nvPr/>
        </p:nvSpPr>
        <p:spPr bwMode="auto">
          <a:xfrm>
            <a:off x="1981200" y="381000"/>
            <a:ext cx="518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lain" startAt="2019"/>
            </a:pP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APPLICATIONS /NOMINATIONS</a:t>
            </a:r>
          </a:p>
          <a:p>
            <a:pPr marL="457200" indent="-457200"/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No of UNI-42, No of Nominations-150 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457200" y="1219195"/>
          <a:ext cx="8381999" cy="5410201"/>
        </p:xfrm>
        <a:graphic>
          <a:graphicData uri="http://schemas.openxmlformats.org/drawingml/2006/table">
            <a:tbl>
              <a:tblPr/>
              <a:tblGrid>
                <a:gridCol w="3667860"/>
                <a:gridCol w="587798"/>
                <a:gridCol w="3526787"/>
                <a:gridCol w="599554"/>
              </a:tblGrid>
              <a:tr h="2590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NOM.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UNIVERSITY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NOM.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0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 OF LAGOS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BABCOCK UNIVERSITY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FEDERAL UNIVERSITY OF TECH., AKURE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BOWEN UNIVERSITY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06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SOKOTO STATE UNIVERSITY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KANO STATE UNIVERSITY OF SCIENCE AND TECH.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0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BAYERO UNIVERSITY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NNAMDI AZIKIWE UNIVERSITY 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UMARU MUSA YAR'ADUA UNIVERSITY, KATSINA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OSUN STATE UNIVERSITY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0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KADUNA STATE UNIVERSITY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 OF BENIN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0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UNIVERSITY OF NIGERIA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 OF PORT HARCOURT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0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ACHIEVERS UNIVERSITY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LAGOS STATE UNIVERSITY  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LADOKE AKINTOLA UNIVERSITY OF TECH.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ABIA STATE UNIVERSITY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0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OBAFEMI AWOLOWO UNIVERSITY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AFE-BABALOLA UNIVERSITY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TAI SOLARIN UNIVERSITY OF EDUCATION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AKWA-IBOM STATE UNIVERSITY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0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UNIVERSITY OF IBADAN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BAZE UNIVERSITY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0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ELIZADE UNIVERSITY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DELTA STATE UNIVERSITY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06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FEDERAL UNIVERSITY OF AGRICULTURE, ABEOKUTA 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EKITI STATE UNIVERSITY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FEDERAL UNIVERSITY OF TECHNOLOGY, OWERRI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JOSEPH AYO BABALOLA UNIVERSITY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0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AJAYI CROWTHER UNIVERSITY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LEAD CITY UNIVERSITY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06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UNIVERSITY OF ILORIN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MICHEAL OKPARA UNIVERSITY OF AGRICULTURE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0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USMANU DANFODIYO UNIVERSITY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REDEEMERS UNIVERSITY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ABUBAKAR TAFAWA BALEWA UNIVERSITY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UNIVERSITY OF ABUJA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0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AHMADU BELLO UNIVERSITY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UNIVERSITY OF CALABAR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ALEX-EKWUEME FEDERAL UNIVERSITY 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 OF JOS</a:t>
                      </a:r>
                    </a:p>
                  </a:txBody>
                  <a:tcPr marL="3471" marR="3471" marT="34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471" marR="3471" marT="3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11268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11271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1272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11273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1274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75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7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77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78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79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0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1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2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3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4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5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6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7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8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9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1266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1266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1269" name="Text Box 25"/>
          <p:cNvSpPr txBox="1">
            <a:spLocks noChangeArrowheads="1"/>
          </p:cNvSpPr>
          <p:nvPr/>
        </p:nvSpPr>
        <p:spPr bwMode="auto">
          <a:xfrm>
            <a:off x="60325" y="1905000"/>
            <a:ext cx="9083675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b="1" dirty="0">
                <a:solidFill>
                  <a:schemeClr val="tx2"/>
                </a:solidFill>
                <a:latin typeface="Arial Narrow" pitchFamily="34" charset="0"/>
              </a:rPr>
              <a:t>       FIRST CLASS/DISTINCTION  DEGREE GRADUATES         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111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b="1" dirty="0">
                <a:solidFill>
                  <a:schemeClr val="tx2"/>
                </a:solidFill>
                <a:latin typeface="Arial Narrow" pitchFamily="34" charset="0"/>
              </a:rPr>
              <a:t>       2</a:t>
            </a:r>
            <a:r>
              <a:rPr lang="en-US" b="1" baseline="30000" dirty="0">
                <a:solidFill>
                  <a:schemeClr val="tx2"/>
                </a:solidFill>
                <a:latin typeface="Arial Narrow" pitchFamily="34" charset="0"/>
              </a:rPr>
              <a:t>ND</a:t>
            </a:r>
            <a:r>
              <a:rPr lang="en-US" b="1" dirty="0">
                <a:solidFill>
                  <a:schemeClr val="tx2"/>
                </a:solidFill>
                <a:latin typeface="Arial Narrow" pitchFamily="34" charset="0"/>
              </a:rPr>
              <a:t> CLASS  UPPER HONOURS GRADUATES                      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33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b="1" dirty="0">
                <a:solidFill>
                  <a:schemeClr val="tx2"/>
                </a:solidFill>
                <a:latin typeface="Arial Narrow" pitchFamily="34" charset="0"/>
              </a:rPr>
              <a:t>       NOT CLASSIFIED                                                                     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6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b="1" dirty="0">
                <a:solidFill>
                  <a:schemeClr val="tx2"/>
                </a:solidFill>
                <a:latin typeface="Arial Narrow" pitchFamily="34" charset="0"/>
              </a:rPr>
              <a:t>    </a:t>
            </a:r>
          </a:p>
          <a:p>
            <a:pPr>
              <a:lnSpc>
                <a:spcPct val="140000"/>
              </a:lnSpc>
            </a:pP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</a:t>
            </a:r>
            <a:r>
              <a:rPr lang="en-US" b="1" dirty="0">
                <a:latin typeface="Arial Narrow" pitchFamily="34" charset="0"/>
              </a:rPr>
              <a:t>TOTAL                                                    </a:t>
            </a:r>
            <a:r>
              <a:rPr lang="en-US" b="1" dirty="0" smtClean="0">
                <a:latin typeface="Arial Narrow" pitchFamily="34" charset="0"/>
              </a:rPr>
              <a:t>150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1270" name="Text Box 28"/>
          <p:cNvSpPr txBox="1">
            <a:spLocks noChangeArrowheads="1"/>
          </p:cNvSpPr>
          <p:nvPr/>
        </p:nvSpPr>
        <p:spPr bwMode="auto">
          <a:xfrm>
            <a:off x="60325" y="838200"/>
            <a:ext cx="90836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>
                <a:latin typeface="Arial Narrow" pitchFamily="34" charset="0"/>
              </a:rPr>
              <a:t>DISTRIBUTUION OF CLASS OF DEGREES OF APPLICANTS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12292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1229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2296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12297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2298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299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00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01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02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03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04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05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06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07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08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09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10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11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12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13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2290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2290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4341" name="Text Box 24"/>
          <p:cNvSpPr txBox="1">
            <a:spLocks noChangeArrowheads="1"/>
          </p:cNvSpPr>
          <p:nvPr/>
        </p:nvSpPr>
        <p:spPr bwMode="auto">
          <a:xfrm>
            <a:off x="60325" y="1905000"/>
            <a:ext cx="9083675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2200" b="1" dirty="0">
                <a:solidFill>
                  <a:schemeClr val="tx2"/>
                </a:solidFill>
                <a:latin typeface="Arial Narrow" pitchFamily="34" charset="0"/>
              </a:rPr>
              <a:t>1.	COVERS TUITION &amp; BOARD</a:t>
            </a:r>
          </a:p>
          <a:p>
            <a:pPr>
              <a:lnSpc>
                <a:spcPct val="140000"/>
              </a:lnSpc>
              <a:defRPr/>
            </a:pPr>
            <a:endParaRPr lang="en-US" sz="22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sz="2200" b="1" dirty="0">
                <a:solidFill>
                  <a:schemeClr val="tx2"/>
                </a:solidFill>
                <a:latin typeface="Arial Narrow" pitchFamily="34" charset="0"/>
              </a:rPr>
              <a:t>2.	=N=300,000 PER YEAR</a:t>
            </a:r>
          </a:p>
          <a:p>
            <a:pPr>
              <a:lnSpc>
                <a:spcPct val="140000"/>
              </a:lnSpc>
              <a:defRPr/>
            </a:pPr>
            <a:endParaRPr lang="en-US" sz="22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sz="2200" b="1" dirty="0">
                <a:solidFill>
                  <a:schemeClr val="tx2"/>
                </a:solidFill>
                <a:latin typeface="Arial Narrow" pitchFamily="34" charset="0"/>
              </a:rPr>
              <a:t>3.	RENEWABLE EVERY YEAR FOR A MAXIMUM OF 3 YEARS</a:t>
            </a:r>
          </a:p>
          <a:p>
            <a:pPr>
              <a:lnSpc>
                <a:spcPct val="140000"/>
              </a:lnSpc>
              <a:defRPr/>
            </a:pPr>
            <a:endParaRPr lang="en-US" sz="2200" b="1" dirty="0">
              <a:solidFill>
                <a:schemeClr val="tx2"/>
              </a:solidFill>
              <a:latin typeface="Arial Narrow" pitchFamily="34" charset="0"/>
            </a:endParaRPr>
          </a:p>
          <a:p>
            <a:pPr marL="457200" indent="-457200">
              <a:lnSpc>
                <a:spcPct val="140000"/>
              </a:lnSpc>
              <a:buFontTx/>
              <a:buAutoNum type="arabicPeriod" startAt="4"/>
              <a:defRPr/>
            </a:pPr>
            <a:r>
              <a:rPr lang="en-US" sz="2200" b="1" dirty="0">
                <a:solidFill>
                  <a:schemeClr val="tx2"/>
                </a:solidFill>
                <a:latin typeface="Arial Narrow" pitchFamily="34" charset="0"/>
              </a:rPr>
              <a:t>       TENABLE IN ANY NIGERIAN UNIVERSITY</a:t>
            </a:r>
          </a:p>
          <a:p>
            <a:pPr marL="457200" indent="-457200">
              <a:lnSpc>
                <a:spcPct val="140000"/>
              </a:lnSpc>
              <a:buFontTx/>
              <a:buAutoNum type="arabicPeriod" startAt="4"/>
              <a:defRPr/>
            </a:pPr>
            <a:endParaRPr lang="en-US" sz="2200" b="1" dirty="0">
              <a:solidFill>
                <a:schemeClr val="tx2"/>
              </a:solidFill>
              <a:latin typeface="Arial Narrow" pitchFamily="34" charset="0"/>
            </a:endParaRPr>
          </a:p>
          <a:p>
            <a:pPr marL="457200" indent="-457200">
              <a:lnSpc>
                <a:spcPct val="140000"/>
              </a:lnSpc>
              <a:buFontTx/>
              <a:buAutoNum type="arabicPeriod" startAt="5"/>
              <a:defRPr/>
            </a:pPr>
            <a:r>
              <a:rPr lang="en-US" sz="2200" b="1" dirty="0">
                <a:solidFill>
                  <a:schemeClr val="tx2"/>
                </a:solidFill>
                <a:latin typeface="Arial Narrow" pitchFamily="34" charset="0"/>
              </a:rPr>
              <a:t>        FOR FOREIGN UNIVERSITY ADMISSION. 1</a:t>
            </a:r>
            <a:r>
              <a:rPr lang="en-US" sz="2200" b="1" baseline="30000" dirty="0">
                <a:solidFill>
                  <a:schemeClr val="tx2"/>
                </a:solidFill>
                <a:latin typeface="Arial Narrow" pitchFamily="34" charset="0"/>
              </a:rPr>
              <a:t>st</a:t>
            </a:r>
            <a:r>
              <a:rPr lang="en-US" sz="2200" b="1" dirty="0">
                <a:solidFill>
                  <a:schemeClr val="tx2"/>
                </a:solidFill>
                <a:latin typeface="Arial Narrow" pitchFamily="34" charset="0"/>
              </a:rPr>
              <a:t>  YEAR     </a:t>
            </a:r>
          </a:p>
          <a:p>
            <a:pPr marL="457200" indent="-457200">
              <a:lnSpc>
                <a:spcPct val="140000"/>
              </a:lnSpc>
              <a:defRPr/>
            </a:pPr>
            <a:r>
              <a:rPr lang="en-US" sz="2200" b="1" dirty="0">
                <a:solidFill>
                  <a:schemeClr val="tx2"/>
                </a:solidFill>
                <a:latin typeface="Arial Narrow" pitchFamily="34" charset="0"/>
              </a:rPr>
              <a:t>              SCHOLARSHIP   CONVERTED  TO TRAVEL GRANT</a:t>
            </a:r>
          </a:p>
          <a:p>
            <a:pPr marL="457200" indent="-457200">
              <a:lnSpc>
                <a:spcPct val="140000"/>
              </a:lnSpc>
              <a:buFontTx/>
              <a:buAutoNum type="arabicPeriod" startAt="4"/>
              <a:defRPr/>
            </a:pP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2294" name="Text Box 25"/>
          <p:cNvSpPr txBox="1">
            <a:spLocks noChangeArrowheads="1"/>
          </p:cNvSpPr>
          <p:nvPr/>
        </p:nvSpPr>
        <p:spPr bwMode="auto">
          <a:xfrm>
            <a:off x="60325" y="838200"/>
            <a:ext cx="90836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POST-GRADUATE SCHOLARSHIP AWARD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Group 2"/>
          <p:cNvGrpSpPr>
            <a:grpSpLocks/>
          </p:cNvGrpSpPr>
          <p:nvPr/>
        </p:nvGrpSpPr>
        <p:grpSpPr bwMode="auto">
          <a:xfrm>
            <a:off x="0" y="0"/>
            <a:ext cx="1066800" cy="533400"/>
            <a:chOff x="0" y="0"/>
            <a:chExt cx="672" cy="336"/>
          </a:xfrm>
        </p:grpSpPr>
        <p:sp>
          <p:nvSpPr>
            <p:cNvPr id="1332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3323" name="Group 4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13324" name="Group 5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3325" name="Line 6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26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27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28" name="Arc 9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29" name="Arc 10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0" name="Line 11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1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2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3" name="Line 14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4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5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7" name="Line 18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8" name="Line 19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4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3314" name="Object 2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3314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3316" name="Text Box 23"/>
          <p:cNvSpPr txBox="1">
            <a:spLocks noChangeArrowheads="1"/>
          </p:cNvSpPr>
          <p:nvPr/>
        </p:nvSpPr>
        <p:spPr bwMode="auto">
          <a:xfrm>
            <a:off x="1571625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13317" name="Text Box 24"/>
          <p:cNvSpPr txBox="1">
            <a:spLocks noChangeArrowheads="1"/>
          </p:cNvSpPr>
          <p:nvPr/>
        </p:nvSpPr>
        <p:spPr bwMode="auto">
          <a:xfrm>
            <a:off x="1447800" y="769938"/>
            <a:ext cx="769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 dirty="0"/>
              <a:t>Annual Lecture, Award of  </a:t>
            </a:r>
            <a:r>
              <a:rPr lang="en-US" sz="3600" b="1" i="1" dirty="0" err="1"/>
              <a:t>Honours</a:t>
            </a:r>
            <a:r>
              <a:rPr lang="en-US" sz="3600" b="1" i="1" dirty="0"/>
              <a:t>  &amp;</a:t>
            </a:r>
          </a:p>
          <a:p>
            <a:r>
              <a:rPr lang="en-US" sz="3600" b="1" i="1" dirty="0"/>
              <a:t>Post Graduate Scholarships</a:t>
            </a:r>
          </a:p>
        </p:txBody>
      </p:sp>
      <p:grpSp>
        <p:nvGrpSpPr>
          <p:cNvPr id="13318" name="Group 25"/>
          <p:cNvGrpSpPr>
            <a:grpSpLocks/>
          </p:cNvGrpSpPr>
          <p:nvPr/>
        </p:nvGrpSpPr>
        <p:grpSpPr bwMode="auto">
          <a:xfrm>
            <a:off x="304801" y="822325"/>
            <a:ext cx="1213736" cy="952500"/>
            <a:chOff x="1056" y="518"/>
            <a:chExt cx="610" cy="600"/>
          </a:xfrm>
        </p:grpSpPr>
        <p:sp>
          <p:nvSpPr>
            <p:cNvPr id="13320" name="Text Box 26"/>
            <p:cNvSpPr txBox="1">
              <a:spLocks noChangeArrowheads="1"/>
            </p:cNvSpPr>
            <p:nvPr/>
          </p:nvSpPr>
          <p:spPr bwMode="auto">
            <a:xfrm>
              <a:off x="1056" y="672"/>
              <a:ext cx="35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/>
                <a:t>24</a:t>
              </a:r>
              <a:endParaRPr lang="en-US" sz="4000" b="1" dirty="0"/>
            </a:p>
          </p:txBody>
        </p:sp>
        <p:sp>
          <p:nvSpPr>
            <p:cNvPr id="13321" name="Text Box 27"/>
            <p:cNvSpPr txBox="1">
              <a:spLocks noChangeArrowheads="1"/>
            </p:cNvSpPr>
            <p:nvPr/>
          </p:nvSpPr>
          <p:spPr bwMode="auto">
            <a:xfrm>
              <a:off x="1344" y="518"/>
              <a:ext cx="32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sp>
        <p:nvSpPr>
          <p:cNvPr id="13319" name="Text Box 28"/>
          <p:cNvSpPr txBox="1">
            <a:spLocks noChangeArrowheads="1"/>
          </p:cNvSpPr>
          <p:nvPr/>
        </p:nvSpPr>
        <p:spPr bwMode="auto">
          <a:xfrm>
            <a:off x="171450" y="2438400"/>
            <a:ext cx="8915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 Narrow" pitchFamily="34" charset="0"/>
              </a:rPr>
              <a:t>2019  </a:t>
            </a:r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POSTGRADUATE SCHOLARSHIP AWARDEES</a:t>
            </a: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en-US" b="1" dirty="0">
              <a:latin typeface="Arial Narrow" pitchFamily="34" charset="0"/>
            </a:endParaRP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14340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1434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4344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14345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4346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47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48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49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50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51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52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53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54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55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5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57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58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5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6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61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4338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4338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4341" name="Text Box 25"/>
          <p:cNvSpPr txBox="1">
            <a:spLocks noChangeArrowheads="1"/>
          </p:cNvSpPr>
          <p:nvPr/>
        </p:nvSpPr>
        <p:spPr bwMode="auto">
          <a:xfrm>
            <a:off x="136525" y="838200"/>
            <a:ext cx="9083675" cy="646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YEAR 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2019 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POST-GRADUATE SCHOLARSHIP AWARDEES</a:t>
            </a:r>
          </a:p>
          <a:p>
            <a:pPr algn="ctr">
              <a:lnSpc>
                <a:spcPct val="140000"/>
              </a:lnSpc>
            </a:pPr>
            <a:endParaRPr lang="en-US" sz="28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9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Distinctions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in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9 Subjects  in SSC Exams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B.Sc.  1</a:t>
            </a:r>
            <a:r>
              <a:rPr lang="en-US" sz="2000" b="1" baseline="30000" dirty="0">
                <a:solidFill>
                  <a:schemeClr val="tx2"/>
                </a:solidFill>
                <a:latin typeface="Arial Narrow" pitchFamily="34" charset="0"/>
              </a:rPr>
              <a:t>st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Class </a:t>
            </a:r>
            <a:r>
              <a:rPr lang="en-US" sz="2000" b="1" dirty="0" err="1">
                <a:solidFill>
                  <a:schemeClr val="tx2"/>
                </a:solidFill>
                <a:latin typeface="Arial Narrow" pitchFamily="34" charset="0"/>
              </a:rPr>
              <a:t>Honours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Mechatronics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Engineering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(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Afe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Babalola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University )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Best Graduating Student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–2017/2018 session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</a:t>
            </a: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>
                <a:solidFill>
                  <a:schemeClr val="tx2"/>
                </a:solidFill>
                <a:latin typeface="Arial Narrow" pitchFamily="34" charset="0"/>
              </a:rPr>
              <a:t>   </a:t>
            </a:r>
            <a:r>
              <a:rPr lang="en-US" sz="2000" b="1" smtClean="0">
                <a:solidFill>
                  <a:schemeClr val="tx2"/>
                </a:solidFill>
                <a:latin typeface="Arial Narrow" pitchFamily="34" charset="0"/>
              </a:rPr>
              <a:t>Mr.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Joshua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Adewolu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AWARD FOR:  M.Sc.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Mechatronics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Engineering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828800"/>
            <a:ext cx="3016286" cy="386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15364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1536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5368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15369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5370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1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2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3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4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5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6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7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8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9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0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1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2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3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4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5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5362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5362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5365" name="Text Box 24"/>
          <p:cNvSpPr txBox="1">
            <a:spLocks noChangeArrowheads="1"/>
          </p:cNvSpPr>
          <p:nvPr/>
        </p:nvSpPr>
        <p:spPr bwMode="auto">
          <a:xfrm>
            <a:off x="60325" y="838200"/>
            <a:ext cx="9083675" cy="603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YEAR 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2019 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POST-GRADUATE SCHOLARSHIP AWARDEES</a:t>
            </a:r>
          </a:p>
          <a:p>
            <a:pPr algn="ctr">
              <a:lnSpc>
                <a:spcPct val="140000"/>
              </a:lnSpc>
            </a:pPr>
            <a:endParaRPr lang="en-US" sz="28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8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Distinctions  out of  9 subjects in SSCE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with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2 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A1s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B.Sc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. First Class </a:t>
            </a:r>
            <a:r>
              <a:rPr lang="en-US" sz="2000" b="1" dirty="0" err="1">
                <a:solidFill>
                  <a:schemeClr val="tx2"/>
                </a:solidFill>
                <a:latin typeface="Arial Narrow" pitchFamily="34" charset="0"/>
              </a:rPr>
              <a:t>Honours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Computer Science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( Redeemer’s University,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Ede,Osun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State)                                       4.78 CGPA                    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Highest                                                  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Highest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CGPA to date at Redeemer’s University                      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Miss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Oseremen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Joy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Idialu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AWARD FOR: Masters Degree in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Computer Science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557338"/>
            <a:ext cx="27051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1536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5370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1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2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3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4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5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6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7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8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9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0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1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2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3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4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5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5362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17762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5365" name="Text Box 24"/>
          <p:cNvSpPr txBox="1">
            <a:spLocks noChangeArrowheads="1"/>
          </p:cNvSpPr>
          <p:nvPr/>
        </p:nvSpPr>
        <p:spPr bwMode="auto">
          <a:xfrm>
            <a:off x="60325" y="838200"/>
            <a:ext cx="9083675" cy="603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YEAR 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2019 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POST-GRADUATE SCHOLARSHIP AWARDEES</a:t>
            </a:r>
          </a:p>
          <a:p>
            <a:pPr algn="ctr">
              <a:lnSpc>
                <a:spcPct val="140000"/>
              </a:lnSpc>
            </a:pPr>
            <a:endParaRPr lang="en-US" sz="28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8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Distinctions  out of  9 subjects in SSCE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with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5 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A1s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B.Sc. First Class </a:t>
            </a:r>
            <a:r>
              <a:rPr lang="en-US" sz="2000" b="1" dirty="0" err="1">
                <a:solidFill>
                  <a:schemeClr val="tx2"/>
                </a:solidFill>
                <a:latin typeface="Arial Narrow" pitchFamily="34" charset="0"/>
              </a:rPr>
              <a:t>Honours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Architecture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( Federal University of Technology,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Akure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)                                         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Best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Graduating student in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2017/2018      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4.57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CGPA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</a:t>
            </a: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Mr. Laughter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Fiyinfoluwa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Olagunju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AWARD FOR: Masters Degree in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Architecture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61534"/>
            <a:ext cx="2867334" cy="384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16388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16391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6392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16393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6394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95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9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97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98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99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0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1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2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3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4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5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6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7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8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9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6386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6386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6389" name="Text Box 24"/>
          <p:cNvSpPr txBox="1">
            <a:spLocks noChangeArrowheads="1"/>
          </p:cNvSpPr>
          <p:nvPr/>
        </p:nvSpPr>
        <p:spPr bwMode="auto">
          <a:xfrm>
            <a:off x="60325" y="838200"/>
            <a:ext cx="9083675" cy="646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YEAR 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2019 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POST-GRADUATE SCHOLARSHIP AWARDEES</a:t>
            </a:r>
          </a:p>
          <a:p>
            <a:pPr algn="ctr">
              <a:lnSpc>
                <a:spcPct val="140000"/>
              </a:lnSpc>
            </a:pPr>
            <a:endParaRPr lang="en-US" sz="28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9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Distinctions  out of 9 subjects in SSCE (with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4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A1)            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B.Sc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.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Microbiology (First Class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Honours</a:t>
            </a:r>
            <a:endParaRPr lang="en-US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6.7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CGPA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(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University of Ibadan)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Best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Graduating Student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in Microbiology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</a:t>
            </a: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Miss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Adedoyin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Adeyemi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AWARD FOR: M.Sc.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Microbiology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552" y="2036733"/>
            <a:ext cx="3484001" cy="383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17412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1741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7416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17417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7418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19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0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1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2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3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4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5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6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7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8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9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30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31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32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33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7410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7410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7413" name="Text Box 24"/>
          <p:cNvSpPr txBox="1">
            <a:spLocks noChangeArrowheads="1"/>
          </p:cNvSpPr>
          <p:nvPr/>
        </p:nvSpPr>
        <p:spPr bwMode="auto">
          <a:xfrm>
            <a:off x="60325" y="838200"/>
            <a:ext cx="9083675" cy="603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YEAR 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2019 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POST-GRADUATE SCHOLARSHIP AWARDEES</a:t>
            </a:r>
          </a:p>
          <a:p>
            <a:pPr algn="ctr">
              <a:lnSpc>
                <a:spcPct val="140000"/>
              </a:lnSpc>
            </a:pPr>
            <a:endParaRPr lang="en-US" sz="28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8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Distinctions in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9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subjects SSCE (including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4 A1)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B.Sc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.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Pharmacy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4.87 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CGPA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( University of Lagos )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</a:t>
            </a: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Mr.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Obinwanne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Enewally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AWARD FOR: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M.Sc. 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in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Pharmacy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905000"/>
            <a:ext cx="3354000" cy="347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1843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8442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3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4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5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6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7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8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9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0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1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2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3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4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5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6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7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8434" name="Object 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36194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8437" name="Text Box 24"/>
          <p:cNvSpPr txBox="1">
            <a:spLocks noChangeArrowheads="1"/>
          </p:cNvSpPr>
          <p:nvPr/>
        </p:nvSpPr>
        <p:spPr bwMode="auto">
          <a:xfrm>
            <a:off x="60325" y="838200"/>
            <a:ext cx="9083675" cy="707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YEAR 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2019 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POST-GRADUATE SCHOLARSHIP AWARDEES</a:t>
            </a:r>
          </a:p>
          <a:p>
            <a:pPr algn="ctr">
              <a:lnSpc>
                <a:spcPct val="140000"/>
              </a:lnSpc>
            </a:pPr>
            <a:endParaRPr lang="en-US" sz="28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                              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9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Distinctions in  9 subjects  in WAEC /SSCE  with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7 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A1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      B.Sc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Electronics Engineering (First Class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Honours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)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(University of  Nigeria,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Nsukka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)     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4.83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CGPA    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Best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graduating student in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Department  2018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   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Mr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Chukwuemeka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Nwagu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AWARD FOR: Masters Degree in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Electronics Engineering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981200"/>
            <a:ext cx="2591714" cy="36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2"/>
          <p:cNvGrpSpPr>
            <a:grpSpLocks/>
          </p:cNvGrpSpPr>
          <p:nvPr/>
        </p:nvGrpSpPr>
        <p:grpSpPr bwMode="auto">
          <a:xfrm>
            <a:off x="0" y="0"/>
            <a:ext cx="1066800" cy="533400"/>
            <a:chOff x="0" y="0"/>
            <a:chExt cx="672" cy="336"/>
          </a:xfrm>
        </p:grpSpPr>
        <p:sp>
          <p:nvSpPr>
            <p:cNvPr id="205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059" name="Group 4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2060" name="Group 5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2061" name="Line 6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2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3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4" name="Arc 9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5" name="Arc 10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6" name="Line 11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7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8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9" name="Line 14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70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71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72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73" name="Line 18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74" name="Line 19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75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76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2050" name="Object 2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050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2052" name="Text Box 23"/>
          <p:cNvSpPr txBox="1">
            <a:spLocks noChangeArrowheads="1"/>
          </p:cNvSpPr>
          <p:nvPr/>
        </p:nvSpPr>
        <p:spPr bwMode="auto">
          <a:xfrm>
            <a:off x="1571625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2053" name="Text Box 24"/>
          <p:cNvSpPr txBox="1">
            <a:spLocks noChangeArrowheads="1"/>
          </p:cNvSpPr>
          <p:nvPr/>
        </p:nvSpPr>
        <p:spPr bwMode="auto">
          <a:xfrm>
            <a:off x="1371600" y="769938"/>
            <a:ext cx="7772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/>
              <a:t>Annual Lecture, Award of  </a:t>
            </a:r>
            <a:r>
              <a:rPr lang="en-US" sz="4000" b="1" i="1" dirty="0" err="1"/>
              <a:t>Honours</a:t>
            </a:r>
            <a:endParaRPr lang="en-US" sz="4000" b="1" i="1" dirty="0"/>
          </a:p>
          <a:p>
            <a:r>
              <a:rPr lang="en-US" sz="4000" b="1" i="1" dirty="0"/>
              <a:t>&amp; Post Graduate Scholarships</a:t>
            </a:r>
          </a:p>
        </p:txBody>
      </p:sp>
      <p:grpSp>
        <p:nvGrpSpPr>
          <p:cNvPr id="2054" name="Group 25"/>
          <p:cNvGrpSpPr>
            <a:grpSpLocks/>
          </p:cNvGrpSpPr>
          <p:nvPr/>
        </p:nvGrpSpPr>
        <p:grpSpPr bwMode="auto">
          <a:xfrm>
            <a:off x="228600" y="822325"/>
            <a:ext cx="2362200" cy="952500"/>
            <a:chOff x="672" y="518"/>
            <a:chExt cx="823" cy="600"/>
          </a:xfrm>
        </p:grpSpPr>
        <p:sp>
          <p:nvSpPr>
            <p:cNvPr id="2056" name="Text Box 26"/>
            <p:cNvSpPr txBox="1">
              <a:spLocks noChangeArrowheads="1"/>
            </p:cNvSpPr>
            <p:nvPr/>
          </p:nvSpPr>
          <p:spPr bwMode="auto">
            <a:xfrm>
              <a:off x="672" y="672"/>
              <a:ext cx="82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 smtClean="0"/>
                <a:t>24</a:t>
              </a:r>
              <a:endParaRPr lang="en-US" sz="4000" b="1" dirty="0"/>
            </a:p>
          </p:txBody>
        </p:sp>
        <p:sp>
          <p:nvSpPr>
            <p:cNvPr id="2057" name="Text Box 27"/>
            <p:cNvSpPr txBox="1">
              <a:spLocks noChangeArrowheads="1"/>
            </p:cNvSpPr>
            <p:nvPr/>
          </p:nvSpPr>
          <p:spPr bwMode="auto">
            <a:xfrm>
              <a:off x="885" y="518"/>
              <a:ext cx="30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sp>
        <p:nvSpPr>
          <p:cNvPr id="2055" name="Text Box 28"/>
          <p:cNvSpPr txBox="1">
            <a:spLocks noChangeArrowheads="1"/>
          </p:cNvSpPr>
          <p:nvPr/>
        </p:nvSpPr>
        <p:spPr bwMode="auto">
          <a:xfrm>
            <a:off x="138113" y="2667000"/>
            <a:ext cx="8915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Arial Narrow" pitchFamily="34" charset="0"/>
              </a:rPr>
              <a:t>INTRODUCTION OF CHAIRMAN, SPECIAL GUEST OF HONOUR, HONOUREES AND SPECIAL GUESTS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1843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8442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3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4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5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6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7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8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9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0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1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2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3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4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5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6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7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8434" name="Object 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86370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8437" name="Text Box 24"/>
          <p:cNvSpPr txBox="1">
            <a:spLocks noChangeArrowheads="1"/>
          </p:cNvSpPr>
          <p:nvPr/>
        </p:nvSpPr>
        <p:spPr bwMode="auto">
          <a:xfrm>
            <a:off x="60325" y="838200"/>
            <a:ext cx="9083675" cy="750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YEAR 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2019 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POST-GRADUATE SCHOLARSHIP AWARDEES</a:t>
            </a:r>
          </a:p>
          <a:p>
            <a:pPr algn="ctr">
              <a:lnSpc>
                <a:spcPct val="140000"/>
              </a:lnSpc>
            </a:pPr>
            <a:endParaRPr lang="en-US" sz="28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                              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9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Distinctions in  9 subjects  in WAEC /SSCE  with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8 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A1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B.Sc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Pure &amp; Industrial Chemistry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(First Class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Honours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)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(University of  Nigeria,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Nsukka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)     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4.84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CGPA    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   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Miss Patience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Abugu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AWARD FOR: Masters Degree in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Pure &amp; Industrial Chemistry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994" y="1981194"/>
            <a:ext cx="2753142" cy="358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662113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524000" y="769938"/>
            <a:ext cx="73533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/>
              <a:t>  </a:t>
            </a:r>
            <a:r>
              <a:rPr lang="en-US" sz="3600" b="1" i="1" dirty="0"/>
              <a:t>Annual Lecture ,Award of  </a:t>
            </a:r>
            <a:r>
              <a:rPr lang="en-US" sz="3600" b="1" i="1" dirty="0" err="1"/>
              <a:t>Honours</a:t>
            </a:r>
            <a:endParaRPr lang="en-US" sz="3600" b="1" i="1" dirty="0"/>
          </a:p>
          <a:p>
            <a:r>
              <a:rPr lang="en-US" sz="3600" b="1" i="1" dirty="0"/>
              <a:t> &amp; Post Graduate Scholarships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846138"/>
            <a:ext cx="1981200" cy="952500"/>
            <a:chOff x="1056" y="518"/>
            <a:chExt cx="689" cy="600"/>
          </a:xfrm>
        </p:grpSpPr>
        <p:sp>
          <p:nvSpPr>
            <p:cNvPr id="5147" name="Text Box 5"/>
            <p:cNvSpPr txBox="1">
              <a:spLocks noChangeArrowheads="1"/>
            </p:cNvSpPr>
            <p:nvPr/>
          </p:nvSpPr>
          <p:spPr bwMode="auto">
            <a:xfrm>
              <a:off x="1056" y="672"/>
              <a:ext cx="24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/>
                <a:t>24</a:t>
              </a:r>
              <a:endParaRPr lang="en-US" sz="4000" b="1" dirty="0"/>
            </a:p>
          </p:txBody>
        </p:sp>
        <p:sp>
          <p:nvSpPr>
            <p:cNvPr id="5148" name="Text Box 6"/>
            <p:cNvSpPr txBox="1">
              <a:spLocks noChangeArrowheads="1"/>
            </p:cNvSpPr>
            <p:nvPr/>
          </p:nvSpPr>
          <p:spPr bwMode="auto">
            <a:xfrm>
              <a:off x="1244" y="518"/>
              <a:ext cx="50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512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5131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2" name="Line 13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4" name="Arc 15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5" name="Arc 16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7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8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1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2" name="Line 23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3" name="Line 24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4" name="Line 25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5" name="Line 26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6" name="Line 2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5122" name="Object 28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00706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5127" name="Text Box 29"/>
          <p:cNvSpPr txBox="1">
            <a:spLocks noChangeArrowheads="1"/>
          </p:cNvSpPr>
          <p:nvPr/>
        </p:nvSpPr>
        <p:spPr bwMode="auto">
          <a:xfrm>
            <a:off x="171450" y="2438400"/>
            <a:ext cx="891540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AWARD OF SCHOLARSHIPS</a:t>
            </a: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BY</a:t>
            </a: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DR. FOLA </a:t>
            </a:r>
            <a:r>
              <a:rPr lang="en-US" sz="4000" b="1" dirty="0" smtClean="0">
                <a:solidFill>
                  <a:schemeClr val="tx2"/>
                </a:solidFill>
                <a:latin typeface="Arial Narrow" pitchFamily="34" charset="0"/>
              </a:rPr>
              <a:t>AWOKOYA  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Ph.D.(Engr.)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b="1" dirty="0">
                <a:latin typeface="Arial Narrow" pitchFamily="34" charset="0"/>
              </a:rPr>
              <a:t>MEMBER , BOARD OF TRUSTEES</a:t>
            </a: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19460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1946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9464" name="Group 5"/>
            <p:cNvGrpSpPr>
              <a:grpSpLocks/>
            </p:cNvGrpSpPr>
            <p:nvPr/>
          </p:nvGrpSpPr>
          <p:grpSpPr bwMode="auto">
            <a:xfrm>
              <a:off x="35" y="12"/>
              <a:ext cx="864" cy="288"/>
              <a:chOff x="1437" y="1260"/>
              <a:chExt cx="2161" cy="864"/>
            </a:xfrm>
          </p:grpSpPr>
          <p:grpSp>
            <p:nvGrpSpPr>
              <p:cNvPr id="19465" name="Group 6"/>
              <p:cNvGrpSpPr>
                <a:grpSpLocks/>
              </p:cNvGrpSpPr>
              <p:nvPr/>
            </p:nvGrpSpPr>
            <p:grpSpPr bwMode="auto">
              <a:xfrm>
                <a:off x="1437" y="1260"/>
                <a:ext cx="2161" cy="864"/>
                <a:chOff x="-115" y="0"/>
                <a:chExt cx="21610" cy="20000"/>
              </a:xfrm>
            </p:grpSpPr>
            <p:sp>
              <p:nvSpPr>
                <p:cNvPr id="19466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67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68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69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70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71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72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73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74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75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7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77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78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7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8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81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9458" name="Object 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9458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9461" name="Text Box 24"/>
          <p:cNvSpPr txBox="1">
            <a:spLocks noChangeArrowheads="1"/>
          </p:cNvSpPr>
          <p:nvPr/>
        </p:nvSpPr>
        <p:spPr bwMode="auto">
          <a:xfrm>
            <a:off x="60325" y="838200"/>
            <a:ext cx="9083675" cy="629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YEAR 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2019 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POST-GRADUATE SCHOLARSHIP AWARDEES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</a:t>
            </a: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9 Distinctions in 9subjects in WAEC /SSCE with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7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A1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B.Sc.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Petroleum &amp; Gas Engineering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First Class </a:t>
            </a:r>
            <a:r>
              <a:rPr lang="en-US" sz="2000" b="1" dirty="0" err="1">
                <a:solidFill>
                  <a:schemeClr val="tx2"/>
                </a:solidFill>
                <a:latin typeface="Arial Narrow" pitchFamily="34" charset="0"/>
              </a:rPr>
              <a:t>Honours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4.92/5.0 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CGPA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(University of Lagos)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Best Graduating Student in Department (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2018)                                              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Mr.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Adeola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Adeyemo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AWARD FOR: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Post-Graduate Program in Petroleum &amp; Gas Engineering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600200"/>
            <a:ext cx="2483429" cy="381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20484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2050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0501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20502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20503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04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0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06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07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08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09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10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11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12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13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14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15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16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17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18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20482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0482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20485" name="Text Box 24"/>
          <p:cNvSpPr txBox="1">
            <a:spLocks noChangeArrowheads="1"/>
          </p:cNvSpPr>
          <p:nvPr/>
        </p:nvSpPr>
        <p:spPr bwMode="auto">
          <a:xfrm flipV="1">
            <a:off x="0" y="6553200"/>
            <a:ext cx="24384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486" name="Text Box 25"/>
          <p:cNvSpPr txBox="1">
            <a:spLocks noChangeArrowheads="1"/>
          </p:cNvSpPr>
          <p:nvPr/>
        </p:nvSpPr>
        <p:spPr bwMode="auto">
          <a:xfrm>
            <a:off x="1355725" y="420688"/>
            <a:ext cx="65690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Arial" charset="0"/>
              </a:rPr>
              <a:t>24</a:t>
            </a:r>
            <a:r>
              <a:rPr lang="en-US" b="1" baseline="30000" dirty="0" smtClean="0">
                <a:latin typeface="Arial" charset="0"/>
              </a:rPr>
              <a:t>th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Annual Lecture &amp; </a:t>
            </a:r>
          </a:p>
          <a:p>
            <a:pPr algn="ctr"/>
            <a:r>
              <a:rPr lang="en-US" b="1" dirty="0">
                <a:latin typeface="Arial" charset="0"/>
              </a:rPr>
              <a:t>Award of Post-Graduate Scholarships</a:t>
            </a:r>
          </a:p>
        </p:txBody>
      </p:sp>
      <p:sp>
        <p:nvSpPr>
          <p:cNvPr id="20487" name="Text Box 31"/>
          <p:cNvSpPr txBox="1">
            <a:spLocks noChangeArrowheads="1"/>
          </p:cNvSpPr>
          <p:nvPr/>
        </p:nvSpPr>
        <p:spPr bwMode="auto">
          <a:xfrm>
            <a:off x="0" y="3849688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Arial Narrow" pitchFamily="34" charset="0"/>
              </a:rPr>
              <a:t>          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   Mr..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Adeola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Adeyemo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488" name="Text Box 32"/>
          <p:cNvSpPr txBox="1">
            <a:spLocks noChangeArrowheads="1"/>
          </p:cNvSpPr>
          <p:nvPr/>
        </p:nvSpPr>
        <p:spPr bwMode="auto">
          <a:xfrm>
            <a:off x="2057400" y="38100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 b="1">
                <a:solidFill>
                  <a:schemeClr val="tx2"/>
                </a:solidFill>
                <a:latin typeface="Arial Narrow" pitchFamily="34" charset="0"/>
              </a:rPr>
              <a:t>       </a:t>
            </a:r>
          </a:p>
        </p:txBody>
      </p:sp>
      <p:sp>
        <p:nvSpPr>
          <p:cNvPr id="20489" name="Text Box 34"/>
          <p:cNvSpPr txBox="1">
            <a:spLocks noChangeArrowheads="1"/>
          </p:cNvSpPr>
          <p:nvPr/>
        </p:nvSpPr>
        <p:spPr bwMode="auto">
          <a:xfrm>
            <a:off x="2209800" y="3962400"/>
            <a:ext cx="3124200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chemeClr val="tx2"/>
                </a:solidFill>
                <a:latin typeface="Arial Narrow" pitchFamily="34" charset="0"/>
              </a:rPr>
              <a:t>       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Miss  Patience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Abugu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490" name="Text Box 35"/>
          <p:cNvSpPr txBox="1">
            <a:spLocks noChangeArrowheads="1"/>
          </p:cNvSpPr>
          <p:nvPr/>
        </p:nvSpPr>
        <p:spPr bwMode="auto">
          <a:xfrm>
            <a:off x="3962400" y="3886200"/>
            <a:ext cx="5181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Arial Narrow" pitchFamily="34" charset="0"/>
              </a:rPr>
              <a:t>          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Mr.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Chukwuemeka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Nwagu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             Mr</a:t>
            </a:r>
            <a:r>
              <a:rPr lang="en-US" sz="1200" b="1" dirty="0">
                <a:solidFill>
                  <a:schemeClr val="tx2"/>
                </a:solidFill>
                <a:latin typeface="Arial Narrow" pitchFamily="34" charset="0"/>
              </a:rPr>
              <a:t>.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Obinwanne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Enewally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                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sz="16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</a:t>
            </a:r>
            <a:r>
              <a:rPr lang="en-US" sz="1800" b="1" dirty="0">
                <a:latin typeface="Arial Narrow" pitchFamily="34" charset="0"/>
              </a:rPr>
              <a:t> </a:t>
            </a:r>
          </a:p>
        </p:txBody>
      </p:sp>
      <p:sp>
        <p:nvSpPr>
          <p:cNvPr id="20491" name="Text Box 31"/>
          <p:cNvSpPr txBox="1">
            <a:spLocks noChangeArrowheads="1"/>
          </p:cNvSpPr>
          <p:nvPr/>
        </p:nvSpPr>
        <p:spPr bwMode="auto">
          <a:xfrm>
            <a:off x="3810000" y="6334125"/>
            <a:ext cx="48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Arial Narrow" pitchFamily="34" charset="0"/>
              </a:rPr>
              <a:t>                  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Miss 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Osemeren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Idialu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Mr. Joshua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Adewole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492" name="Text Box 31"/>
          <p:cNvSpPr txBox="1">
            <a:spLocks noChangeArrowheads="1"/>
          </p:cNvSpPr>
          <p:nvPr/>
        </p:nvSpPr>
        <p:spPr bwMode="auto">
          <a:xfrm>
            <a:off x="457200" y="6581001"/>
            <a:ext cx="5181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Miss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Adedoyin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Adeyemi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Mr. Laughter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Olagunju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493" name="Text Box 34"/>
          <p:cNvSpPr txBox="1">
            <a:spLocks noChangeArrowheads="1"/>
          </p:cNvSpPr>
          <p:nvPr/>
        </p:nvSpPr>
        <p:spPr bwMode="auto">
          <a:xfrm>
            <a:off x="3429000" y="1143000"/>
            <a:ext cx="205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b="1" dirty="0" smtClean="0">
                <a:latin typeface="Arial Narrow" pitchFamily="34" charset="0"/>
              </a:rPr>
              <a:t>2019   </a:t>
            </a:r>
            <a:r>
              <a:rPr lang="en-US" sz="2000" b="1" dirty="0">
                <a:latin typeface="Arial Narrow" pitchFamily="34" charset="0"/>
              </a:rPr>
              <a:t>AWARDEES</a:t>
            </a:r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1802" y="4419602"/>
            <a:ext cx="1646572" cy="210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600200"/>
            <a:ext cx="1423429" cy="218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1" y="1600201"/>
            <a:ext cx="1668571" cy="21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1676400"/>
            <a:ext cx="149075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8400" y="1676400"/>
            <a:ext cx="2006667" cy="2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4419600"/>
            <a:ext cx="1876000" cy="206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43200" y="4419601"/>
            <a:ext cx="1531620" cy="205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8201" y="4419601"/>
            <a:ext cx="1460571" cy="202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1662113" y="-23813"/>
            <a:ext cx="7572375" cy="88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752600" y="746125"/>
            <a:ext cx="7972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 dirty="0"/>
              <a:t>Annual Lecture, Award of  </a:t>
            </a:r>
            <a:r>
              <a:rPr lang="en-US" sz="3600" b="1" i="1" dirty="0" err="1"/>
              <a:t>Honours</a:t>
            </a:r>
            <a:endParaRPr lang="en-US" sz="3600" b="1" i="1" dirty="0"/>
          </a:p>
          <a:p>
            <a:r>
              <a:rPr lang="en-US" sz="3600" b="1" i="1" dirty="0" smtClean="0"/>
              <a:t>&amp; Post </a:t>
            </a:r>
            <a:r>
              <a:rPr lang="en-US" sz="3600" b="1" i="1" dirty="0"/>
              <a:t>Graduate Scholarships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822325"/>
            <a:ext cx="1215722" cy="965200"/>
            <a:chOff x="1056" y="518"/>
            <a:chExt cx="785" cy="608"/>
          </a:xfrm>
        </p:grpSpPr>
        <p:sp>
          <p:nvSpPr>
            <p:cNvPr id="1058" name="Text Box 4"/>
            <p:cNvSpPr txBox="1">
              <a:spLocks noChangeArrowheads="1"/>
            </p:cNvSpPr>
            <p:nvPr/>
          </p:nvSpPr>
          <p:spPr bwMode="auto">
            <a:xfrm>
              <a:off x="1056" y="641"/>
              <a:ext cx="484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1" dirty="0" smtClean="0"/>
                <a:t>24</a:t>
              </a:r>
              <a:endParaRPr lang="en-US" sz="4400" b="1" dirty="0"/>
            </a:p>
          </p:txBody>
        </p:sp>
        <p:sp>
          <p:nvSpPr>
            <p:cNvPr id="1059" name="Text Box 5"/>
            <p:cNvSpPr txBox="1">
              <a:spLocks noChangeArrowheads="1"/>
            </p:cNvSpPr>
            <p:nvPr/>
          </p:nvSpPr>
          <p:spPr bwMode="auto">
            <a:xfrm>
              <a:off x="1344" y="518"/>
              <a:ext cx="49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/>
                <a:t> </a:t>
              </a:r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152400" y="2209800"/>
            <a:ext cx="89154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400" b="1" dirty="0" smtClean="0">
                <a:solidFill>
                  <a:srgbClr val="FF0000"/>
                </a:solidFill>
                <a:latin typeface="Arial Narrow" pitchFamily="34" charset="0"/>
              </a:rPr>
              <a:t>TOWARDS SAFER  NATAL  EXPERIENCES  IN NIGERIA: HOW  FAR  AND  WHAT  NEXT</a:t>
            </a:r>
            <a:endParaRPr lang="en-US" sz="3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0" y="3657600"/>
            <a:ext cx="396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</a:rPr>
              <a:t>     </a:t>
            </a:r>
            <a:r>
              <a:rPr lang="en-US" dirty="0" smtClean="0">
                <a:latin typeface="Arial Narrow" pitchFamily="34" charset="0"/>
              </a:rPr>
              <a:t>Special </a:t>
            </a:r>
            <a:r>
              <a:rPr lang="en-US" dirty="0">
                <a:latin typeface="Arial Narrow" pitchFamily="34" charset="0"/>
              </a:rPr>
              <a:t>Guest of </a:t>
            </a:r>
            <a:r>
              <a:rPr lang="en-US" dirty="0" err="1">
                <a:latin typeface="Arial Narrow" pitchFamily="34" charset="0"/>
              </a:rPr>
              <a:t>Honour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5105400" y="3733800"/>
            <a:ext cx="2268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            Chairman</a:t>
            </a:r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2743200" y="5181600"/>
            <a:ext cx="3001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Narrow" pitchFamily="34" charset="0"/>
              </a:rPr>
              <a:t>              Guest Speaker  </a:t>
            </a:r>
          </a:p>
        </p:txBody>
      </p:sp>
      <p:sp>
        <p:nvSpPr>
          <p:cNvPr id="1034" name="Text Box 11"/>
          <p:cNvSpPr txBox="1">
            <a:spLocks noChangeArrowheads="1"/>
          </p:cNvSpPr>
          <p:nvPr/>
        </p:nvSpPr>
        <p:spPr bwMode="auto">
          <a:xfrm>
            <a:off x="0" y="4191000"/>
            <a:ext cx="5486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Mr.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Kayode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Sofola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SAN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sz="1700" dirty="0">
                <a:solidFill>
                  <a:schemeClr val="tx2"/>
                </a:solidFill>
                <a:latin typeface="Arial Narrow" pitchFamily="34" charset="0"/>
              </a:rPr>
              <a:t>      </a:t>
            </a:r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Principal Partner, </a:t>
            </a:r>
            <a:r>
              <a:rPr lang="en-GB" sz="2000" b="1" dirty="0" err="1" smtClean="0">
                <a:solidFill>
                  <a:schemeClr val="tx2"/>
                </a:solidFill>
                <a:latin typeface="Arial Narrow" pitchFamily="34" charset="0"/>
              </a:rPr>
              <a:t>Kayode</a:t>
            </a:r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GB" sz="2000" b="1" dirty="0" err="1" smtClean="0">
                <a:solidFill>
                  <a:schemeClr val="tx2"/>
                </a:solidFill>
                <a:latin typeface="Arial Narrow" pitchFamily="34" charset="0"/>
              </a:rPr>
              <a:t>Sofola</a:t>
            </a:r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 &amp; Associates</a:t>
            </a:r>
            <a:r>
              <a:rPr lang="en-GB" sz="2000" b="1" dirty="0">
                <a:solidFill>
                  <a:schemeClr val="tx2"/>
                </a:solidFill>
                <a:latin typeface="Arial Narrow" pitchFamily="34" charset="0"/>
              </a:rPr>
              <a:t> </a:t>
            </a:r>
            <a:endParaRPr lang="en-GB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GB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35" name="Text Box 12"/>
          <p:cNvSpPr txBox="1">
            <a:spLocks noChangeArrowheads="1"/>
          </p:cNvSpPr>
          <p:nvPr/>
        </p:nvSpPr>
        <p:spPr bwMode="auto">
          <a:xfrm>
            <a:off x="5105400" y="4191000"/>
            <a:ext cx="403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HRH Oba Dr.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Adedapo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Tejuoso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CON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sz="1700" b="1" dirty="0">
                <a:solidFill>
                  <a:schemeClr val="tx2"/>
                </a:solidFill>
                <a:latin typeface="Arial Narrow" pitchFamily="34" charset="0"/>
              </a:rPr>
              <a:t>         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The </a:t>
            </a:r>
            <a:r>
              <a:rPr lang="en-US" sz="1700" b="1" dirty="0" err="1" smtClean="0">
                <a:solidFill>
                  <a:schemeClr val="tx2"/>
                </a:solidFill>
                <a:latin typeface="Arial Narrow" pitchFamily="34" charset="0"/>
              </a:rPr>
              <a:t>Osile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of </a:t>
            </a:r>
            <a:r>
              <a:rPr lang="en-US" sz="1700" b="1" dirty="0" err="1" smtClean="0">
                <a:solidFill>
                  <a:schemeClr val="tx2"/>
                </a:solidFill>
                <a:latin typeface="Arial Narrow" pitchFamily="34" charset="0"/>
              </a:rPr>
              <a:t>Oke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700" b="1" dirty="0" err="1" smtClean="0">
                <a:solidFill>
                  <a:schemeClr val="tx2"/>
                </a:solidFill>
                <a:latin typeface="Arial Narrow" pitchFamily="34" charset="0"/>
              </a:rPr>
              <a:t>Ona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700" b="1" dirty="0" err="1" smtClean="0">
                <a:solidFill>
                  <a:schemeClr val="tx2"/>
                </a:solidFill>
                <a:latin typeface="Arial Narrow" pitchFamily="34" charset="0"/>
              </a:rPr>
              <a:t>Egbaland</a:t>
            </a:r>
            <a:r>
              <a:rPr lang="en-GB" sz="1800" dirty="0" smtClean="0"/>
              <a:t>                         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</a:t>
            </a:r>
          </a:p>
          <a:p>
            <a:r>
              <a:rPr lang="en-US" sz="17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</a:t>
            </a:r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  <a:p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36" name="Text Box 13"/>
          <p:cNvSpPr txBox="1">
            <a:spLocks noChangeArrowheads="1"/>
          </p:cNvSpPr>
          <p:nvPr/>
        </p:nvSpPr>
        <p:spPr bwMode="auto">
          <a:xfrm>
            <a:off x="914400" y="5638800"/>
            <a:ext cx="8001000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Prof.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Adetokunbo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O.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Fabamwo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B.Sc.,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MBChB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, FWACS, FMCOG, FICS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GB" sz="1700" b="1" dirty="0" smtClean="0">
                <a:solidFill>
                  <a:schemeClr val="tx2"/>
                </a:solidFill>
                <a:latin typeface="Arial Narrow" pitchFamily="34" charset="0"/>
              </a:rPr>
              <a:t>Professor of  Obstetrics and </a:t>
            </a:r>
            <a:r>
              <a:rPr lang="en-GB" sz="1700" b="1" dirty="0" err="1" smtClean="0">
                <a:solidFill>
                  <a:schemeClr val="tx2"/>
                </a:solidFill>
                <a:latin typeface="Arial Narrow" pitchFamily="34" charset="0"/>
              </a:rPr>
              <a:t>Gynecology</a:t>
            </a:r>
            <a:endParaRPr lang="en-GB" sz="17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Chief Medical Director, LASUTH</a:t>
            </a:r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0" y="0"/>
            <a:ext cx="1066800" cy="533400"/>
            <a:chOff x="0" y="0"/>
            <a:chExt cx="672" cy="336"/>
          </a:xfrm>
        </p:grpSpPr>
        <p:sp>
          <p:nvSpPr>
            <p:cNvPr id="1039" name="Rectangle 33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042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3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5" name="Arc 19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6" name="Arc 20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7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0" name="Line 24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1" name="Line 25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2" name="Line 26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3" name="Line 27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4" name="Line 28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5" name="Line 29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6" name="Line 30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7" name="Line 31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026" name="Object 3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54626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038" name="Rectangle 34"/>
          <p:cNvSpPr>
            <a:spLocks noChangeArrowheads="1"/>
          </p:cNvSpPr>
          <p:nvPr/>
        </p:nvSpPr>
        <p:spPr bwMode="auto">
          <a:xfrm>
            <a:off x="9829800" y="3744913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29"/>
          <p:cNvSpPr txBox="1">
            <a:spLocks noChangeArrowheads="1"/>
          </p:cNvSpPr>
          <p:nvPr/>
        </p:nvSpPr>
        <p:spPr bwMode="auto">
          <a:xfrm>
            <a:off x="1662113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22532" name="Text Box 30"/>
          <p:cNvSpPr txBox="1">
            <a:spLocks noChangeArrowheads="1"/>
          </p:cNvSpPr>
          <p:nvPr/>
        </p:nvSpPr>
        <p:spPr bwMode="auto">
          <a:xfrm>
            <a:off x="1524000" y="762000"/>
            <a:ext cx="9571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 dirty="0"/>
              <a:t>Annual Lecture , Award of  </a:t>
            </a:r>
            <a:r>
              <a:rPr lang="en-US" sz="3600" b="1" i="1" dirty="0" err="1"/>
              <a:t>Honours</a:t>
            </a:r>
            <a:r>
              <a:rPr lang="en-US" sz="3600" b="1" i="1" dirty="0"/>
              <a:t>&amp;</a:t>
            </a:r>
          </a:p>
          <a:p>
            <a:r>
              <a:rPr lang="en-US" sz="3600" b="1" i="1" dirty="0"/>
              <a:t>Post Graduate Scholarships</a:t>
            </a:r>
          </a:p>
        </p:txBody>
      </p:sp>
      <p:grpSp>
        <p:nvGrpSpPr>
          <p:cNvPr id="22533" name="Group 31"/>
          <p:cNvGrpSpPr>
            <a:grpSpLocks/>
          </p:cNvGrpSpPr>
          <p:nvPr/>
        </p:nvGrpSpPr>
        <p:grpSpPr bwMode="auto">
          <a:xfrm>
            <a:off x="304800" y="846138"/>
            <a:ext cx="1828800" cy="952500"/>
            <a:chOff x="1056" y="518"/>
            <a:chExt cx="341" cy="600"/>
          </a:xfrm>
        </p:grpSpPr>
        <p:sp>
          <p:nvSpPr>
            <p:cNvPr id="22555" name="Text Box 32"/>
            <p:cNvSpPr txBox="1">
              <a:spLocks noChangeArrowheads="1"/>
            </p:cNvSpPr>
            <p:nvPr/>
          </p:nvSpPr>
          <p:spPr bwMode="auto">
            <a:xfrm>
              <a:off x="1056" y="672"/>
              <a:ext cx="13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/>
                <a:t>24</a:t>
              </a:r>
              <a:endParaRPr lang="en-US" sz="4000" b="1" dirty="0"/>
            </a:p>
          </p:txBody>
        </p:sp>
        <p:sp>
          <p:nvSpPr>
            <p:cNvPr id="22556" name="Text Box 33"/>
            <p:cNvSpPr txBox="1">
              <a:spLocks noChangeArrowheads="1"/>
            </p:cNvSpPr>
            <p:nvPr/>
          </p:nvSpPr>
          <p:spPr bwMode="auto">
            <a:xfrm>
              <a:off x="1184" y="518"/>
              <a:ext cx="21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sp>
        <p:nvSpPr>
          <p:cNvPr id="22534" name="Text Box 34"/>
          <p:cNvSpPr txBox="1">
            <a:spLocks noChangeArrowheads="1"/>
          </p:cNvSpPr>
          <p:nvPr/>
        </p:nvSpPr>
        <p:spPr bwMode="auto">
          <a:xfrm>
            <a:off x="152400" y="2157413"/>
            <a:ext cx="89154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000" b="1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/>
            <a:endParaRPr lang="en-US" sz="4000" b="1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 Narrow" pitchFamily="34" charset="0"/>
              </a:rPr>
              <a:t>AWARD OF HONOURS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/>
            <a:endParaRPr lang="en-US" sz="3000" i="1" dirty="0">
              <a:latin typeface="Arial Narrow" pitchFamily="34" charset="0"/>
            </a:endParaRPr>
          </a:p>
        </p:txBody>
      </p:sp>
      <p:grpSp>
        <p:nvGrpSpPr>
          <p:cNvPr id="22535" name="Group 35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22536" name="Rectangle 36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2537" name="Group 37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22538" name="Group 38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22539" name="Line 39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0" name="Line 40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1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2" name="Arc 42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3" name="Arc 43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4" name="Line 44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5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6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7" name="Line 47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8" name="Line 48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9" name="Line 49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50" name="Line 50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51" name="Line 51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52" name="Line 52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53" name="Line 53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54" name="Line 54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22530" name="Object 55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2530" name="Picture" r:id="rId4" imgW="800280" imgH="543960" progId="Word.Picture.8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23556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2355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3560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23561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23562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63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64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65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66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67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68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69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70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71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72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73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74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75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76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77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23554" name="Object 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3554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23557" name="Text Box 24"/>
          <p:cNvSpPr txBox="1">
            <a:spLocks noChangeArrowheads="1"/>
          </p:cNvSpPr>
          <p:nvPr/>
        </p:nvSpPr>
        <p:spPr bwMode="auto">
          <a:xfrm>
            <a:off x="60325" y="838200"/>
            <a:ext cx="9083675" cy="602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YEAR 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2019 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PARTNER IN SCIENCE EDUCATION </a:t>
            </a:r>
          </a:p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HONOURS AWARDEE</a:t>
            </a:r>
          </a:p>
          <a:p>
            <a:pPr algn="ctr">
              <a:lnSpc>
                <a:spcPct val="140000"/>
              </a:lnSpc>
            </a:pPr>
            <a:endParaRPr lang="en-US" sz="28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        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GB" sz="2000" b="1" dirty="0"/>
              <a:t>                                                </a:t>
            </a:r>
          </a:p>
          <a:p>
            <a:r>
              <a:rPr lang="en-GB" sz="2000" b="1" dirty="0"/>
              <a:t>                                                    </a:t>
            </a:r>
          </a:p>
          <a:p>
            <a:r>
              <a:rPr lang="en-GB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</a:t>
            </a:r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   Chief  (Dr.) </a:t>
            </a:r>
            <a:r>
              <a:rPr lang="en-GB" sz="2000" b="1" dirty="0" err="1" smtClean="0">
                <a:solidFill>
                  <a:schemeClr val="tx2"/>
                </a:solidFill>
                <a:latin typeface="Arial Narrow" pitchFamily="34" charset="0"/>
              </a:rPr>
              <a:t>Tunde</a:t>
            </a:r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GB" sz="2000" b="1" dirty="0" err="1" smtClean="0">
                <a:solidFill>
                  <a:schemeClr val="tx2"/>
                </a:solidFill>
                <a:latin typeface="Arial Narrow" pitchFamily="34" charset="0"/>
              </a:rPr>
              <a:t>Afolabi</a:t>
            </a:r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,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MFR, FNAPE, FNM&amp;GS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Chairman ,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Amni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International Dev. Company</a:t>
            </a:r>
          </a:p>
          <a:p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Chancellor, Oyo Technical University, Ibadan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3" name="Picture 3" descr="C:\Users\DR\Documents\AwoFound\Award-2019\Dr-Afolabi-Pics&amp;Profile\CHIEF PIC - HIGH RESOLU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133600"/>
            <a:ext cx="2370125" cy="3540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24580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2458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4584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24585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24586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87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88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89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0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1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2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3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4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5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7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8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0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01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24578" name="Object 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4578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24581" name="Text Box 24"/>
          <p:cNvSpPr txBox="1">
            <a:spLocks noChangeArrowheads="1"/>
          </p:cNvSpPr>
          <p:nvPr/>
        </p:nvSpPr>
        <p:spPr bwMode="auto">
          <a:xfrm>
            <a:off x="60325" y="838200"/>
            <a:ext cx="9083675" cy="621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YEAR 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2019 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PARTNER IN SCIENCE EDUCATION </a:t>
            </a:r>
          </a:p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HONOURS AWARDEE</a:t>
            </a:r>
          </a:p>
          <a:p>
            <a:pPr algn="ctr">
              <a:lnSpc>
                <a:spcPct val="140000"/>
              </a:lnSpc>
            </a:pPr>
            <a:endParaRPr lang="en-US" sz="28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           </a:t>
            </a: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</a:t>
            </a: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Dr. A. B. C.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Orjiako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FWACS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Chairman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Seplat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Petroleum Development Company Plc.</a:t>
            </a:r>
          </a:p>
          <a:p>
            <a:pPr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      Chairman,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Niemeth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Pharmaceticals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Plc.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2" name="Picture 3" descr="C:\Users\DR\Documents\AwoFound\Award-2019\Dr-Orjiako-Pics&amp;Profile\orjiako-p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057400"/>
            <a:ext cx="3703320" cy="3610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0" y="0"/>
            <a:ext cx="1066800" cy="533400"/>
            <a:chOff x="0" y="0"/>
            <a:chExt cx="672" cy="336"/>
          </a:xfrm>
        </p:grpSpPr>
        <p:sp>
          <p:nvSpPr>
            <p:cNvPr id="256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5613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25614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25615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16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17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18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19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0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1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2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3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4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5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6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7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8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9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30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25602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5602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25604" name="Text Box 24"/>
          <p:cNvSpPr txBox="1">
            <a:spLocks noChangeArrowheads="1"/>
          </p:cNvSpPr>
          <p:nvPr/>
        </p:nvSpPr>
        <p:spPr bwMode="auto">
          <a:xfrm>
            <a:off x="1571625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25605" name="Text Box 25"/>
          <p:cNvSpPr txBox="1">
            <a:spLocks noChangeArrowheads="1"/>
          </p:cNvSpPr>
          <p:nvPr/>
        </p:nvSpPr>
        <p:spPr bwMode="auto">
          <a:xfrm>
            <a:off x="1371600" y="769938"/>
            <a:ext cx="9286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/>
              <a:t>Annual Lecture , Award of  </a:t>
            </a:r>
            <a:r>
              <a:rPr lang="en-US" sz="4000" b="1" i="1" dirty="0" err="1"/>
              <a:t>Honours</a:t>
            </a:r>
            <a:r>
              <a:rPr lang="en-US" sz="4000" b="1" i="1" dirty="0"/>
              <a:t> </a:t>
            </a:r>
          </a:p>
          <a:p>
            <a:r>
              <a:rPr lang="en-US" sz="4000" b="1" i="1" dirty="0"/>
              <a:t>&amp; Post Graduate Scholarships</a:t>
            </a:r>
          </a:p>
        </p:txBody>
      </p:sp>
      <p:grpSp>
        <p:nvGrpSpPr>
          <p:cNvPr id="25606" name="Group 26"/>
          <p:cNvGrpSpPr>
            <a:grpSpLocks/>
          </p:cNvGrpSpPr>
          <p:nvPr/>
        </p:nvGrpSpPr>
        <p:grpSpPr bwMode="auto">
          <a:xfrm>
            <a:off x="381000" y="762000"/>
            <a:ext cx="1098550" cy="952500"/>
            <a:chOff x="1056" y="518"/>
            <a:chExt cx="692" cy="600"/>
          </a:xfrm>
        </p:grpSpPr>
        <p:sp>
          <p:nvSpPr>
            <p:cNvPr id="25610" name="Text Box 27"/>
            <p:cNvSpPr txBox="1">
              <a:spLocks noChangeArrowheads="1"/>
            </p:cNvSpPr>
            <p:nvPr/>
          </p:nvSpPr>
          <p:spPr bwMode="auto">
            <a:xfrm>
              <a:off x="1056" y="672"/>
              <a:ext cx="439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/>
                <a:t>24</a:t>
              </a:r>
              <a:endParaRPr lang="en-US" sz="4000" b="1" dirty="0"/>
            </a:p>
          </p:txBody>
        </p:sp>
        <p:sp>
          <p:nvSpPr>
            <p:cNvPr id="25611" name="Text Box 28"/>
            <p:cNvSpPr txBox="1">
              <a:spLocks noChangeArrowheads="1"/>
            </p:cNvSpPr>
            <p:nvPr/>
          </p:nvSpPr>
          <p:spPr bwMode="auto">
            <a:xfrm>
              <a:off x="1344" y="518"/>
              <a:ext cx="40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sp>
        <p:nvSpPr>
          <p:cNvPr id="25607" name="Text Box 29"/>
          <p:cNvSpPr txBox="1">
            <a:spLocks noChangeArrowheads="1"/>
          </p:cNvSpPr>
          <p:nvPr/>
        </p:nvSpPr>
        <p:spPr bwMode="auto">
          <a:xfrm>
            <a:off x="228600" y="2133600"/>
            <a:ext cx="89154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Arial Narrow" pitchFamily="34" charset="0"/>
              </a:rPr>
              <a:t>INTRODUCTION OF GUEST SPEAKER</a:t>
            </a:r>
          </a:p>
          <a:p>
            <a:pPr algn="ctr"/>
            <a:endParaRPr lang="en-US" sz="4000" b="1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4000" b="1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b="1">
              <a:latin typeface="Arial Narrow" pitchFamily="34" charset="0"/>
            </a:endParaRPr>
          </a:p>
          <a:p>
            <a:pPr algn="ctr"/>
            <a:endParaRPr lang="en-US" sz="4000" b="1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5608" name="Rectangle 33"/>
          <p:cNvSpPr>
            <a:spLocks noChangeArrowheads="1"/>
          </p:cNvSpPr>
          <p:nvPr/>
        </p:nvSpPr>
        <p:spPr bwMode="auto">
          <a:xfrm>
            <a:off x="1219200" y="5715000"/>
            <a:ext cx="693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Prof.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Adetokunbo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O.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Fabamwo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, 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B.Sc.,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MBChB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, FWACS, FMCOG, FICS</a:t>
            </a:r>
          </a:p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</a:p>
          <a:p>
            <a:pPr algn="ctr"/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Professor of  Obstetrics and </a:t>
            </a:r>
            <a:r>
              <a:rPr lang="en-GB" sz="2000" b="1" dirty="0" err="1" smtClean="0">
                <a:solidFill>
                  <a:schemeClr val="tx2"/>
                </a:solidFill>
                <a:latin typeface="Arial Narrow" pitchFamily="34" charset="0"/>
              </a:rPr>
              <a:t>Gynecology</a:t>
            </a:r>
            <a:endParaRPr lang="en-GB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Chief Medical Director, LASUTH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3" name="Picture 3" descr="C:\Users\DR\Documents\AwoFound\Award-2019\Prof-Fabamwo-Pics&amp;Profile\IMG-20190304-WA0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819400"/>
            <a:ext cx="2160270" cy="288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1662113" y="-23813"/>
            <a:ext cx="7572375" cy="88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752600" y="746125"/>
            <a:ext cx="7972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 dirty="0"/>
              <a:t>Annual Lecture, Award of  </a:t>
            </a:r>
            <a:r>
              <a:rPr lang="en-US" sz="3600" b="1" i="1" dirty="0" err="1"/>
              <a:t>Honours</a:t>
            </a:r>
            <a:endParaRPr lang="en-US" sz="3600" b="1" i="1" dirty="0"/>
          </a:p>
          <a:p>
            <a:r>
              <a:rPr lang="en-US" sz="3600" b="1" i="1" dirty="0" smtClean="0"/>
              <a:t>&amp; Post </a:t>
            </a:r>
            <a:r>
              <a:rPr lang="en-US" sz="3600" b="1" i="1" dirty="0"/>
              <a:t>Graduate Scholarships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822325"/>
            <a:ext cx="1215722" cy="965200"/>
            <a:chOff x="1056" y="518"/>
            <a:chExt cx="785" cy="608"/>
          </a:xfrm>
        </p:grpSpPr>
        <p:sp>
          <p:nvSpPr>
            <p:cNvPr id="1058" name="Text Box 4"/>
            <p:cNvSpPr txBox="1">
              <a:spLocks noChangeArrowheads="1"/>
            </p:cNvSpPr>
            <p:nvPr/>
          </p:nvSpPr>
          <p:spPr bwMode="auto">
            <a:xfrm>
              <a:off x="1056" y="641"/>
              <a:ext cx="484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1" dirty="0" smtClean="0"/>
                <a:t>24</a:t>
              </a:r>
              <a:endParaRPr lang="en-US" sz="4400" b="1" dirty="0"/>
            </a:p>
          </p:txBody>
        </p:sp>
        <p:sp>
          <p:nvSpPr>
            <p:cNvPr id="1059" name="Text Box 5"/>
            <p:cNvSpPr txBox="1">
              <a:spLocks noChangeArrowheads="1"/>
            </p:cNvSpPr>
            <p:nvPr/>
          </p:nvSpPr>
          <p:spPr bwMode="auto">
            <a:xfrm>
              <a:off x="1344" y="518"/>
              <a:ext cx="49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/>
                <a:t> </a:t>
              </a:r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152400" y="2209800"/>
            <a:ext cx="89154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400" b="1" dirty="0" smtClean="0">
                <a:solidFill>
                  <a:srgbClr val="FF0000"/>
                </a:solidFill>
                <a:latin typeface="Arial Narrow" pitchFamily="34" charset="0"/>
              </a:rPr>
              <a:t>TOWARDS SAFER  NATAL  EXPERIENCES  IN NIGERIA: HOW  FAR  AND  WHAT  NEXT</a:t>
            </a:r>
            <a:endParaRPr lang="en-US" sz="3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0" y="3657600"/>
            <a:ext cx="396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</a:rPr>
              <a:t>     </a:t>
            </a:r>
            <a:r>
              <a:rPr lang="en-US" dirty="0" smtClean="0">
                <a:latin typeface="Arial Narrow" pitchFamily="34" charset="0"/>
              </a:rPr>
              <a:t>Special </a:t>
            </a:r>
            <a:r>
              <a:rPr lang="en-US" dirty="0">
                <a:latin typeface="Arial Narrow" pitchFamily="34" charset="0"/>
              </a:rPr>
              <a:t>Guest of </a:t>
            </a:r>
            <a:r>
              <a:rPr lang="en-US" dirty="0" err="1">
                <a:latin typeface="Arial Narrow" pitchFamily="34" charset="0"/>
              </a:rPr>
              <a:t>Honour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5105400" y="3733800"/>
            <a:ext cx="2268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            Chairman</a:t>
            </a:r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2743200" y="5181600"/>
            <a:ext cx="3001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Narrow" pitchFamily="34" charset="0"/>
              </a:rPr>
              <a:t>              Guest Speaker  </a:t>
            </a:r>
          </a:p>
        </p:txBody>
      </p:sp>
      <p:sp>
        <p:nvSpPr>
          <p:cNvPr id="1034" name="Text Box 11"/>
          <p:cNvSpPr txBox="1">
            <a:spLocks noChangeArrowheads="1"/>
          </p:cNvSpPr>
          <p:nvPr/>
        </p:nvSpPr>
        <p:spPr bwMode="auto">
          <a:xfrm>
            <a:off x="0" y="4191000"/>
            <a:ext cx="5486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Mr.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Kayode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Sofola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SAN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sz="1700" dirty="0">
                <a:solidFill>
                  <a:schemeClr val="tx2"/>
                </a:solidFill>
                <a:latin typeface="Arial Narrow" pitchFamily="34" charset="0"/>
              </a:rPr>
              <a:t>      </a:t>
            </a:r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Principal Partner, </a:t>
            </a:r>
            <a:r>
              <a:rPr lang="en-GB" sz="2000" b="1" dirty="0" err="1" smtClean="0">
                <a:solidFill>
                  <a:schemeClr val="tx2"/>
                </a:solidFill>
                <a:latin typeface="Arial Narrow" pitchFamily="34" charset="0"/>
              </a:rPr>
              <a:t>Kayode</a:t>
            </a:r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GB" sz="2000" b="1" dirty="0" err="1" smtClean="0">
                <a:solidFill>
                  <a:schemeClr val="tx2"/>
                </a:solidFill>
                <a:latin typeface="Arial Narrow" pitchFamily="34" charset="0"/>
              </a:rPr>
              <a:t>Sofola</a:t>
            </a:r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 &amp; Associates</a:t>
            </a:r>
            <a:r>
              <a:rPr lang="en-GB" sz="2000" b="1" dirty="0">
                <a:solidFill>
                  <a:schemeClr val="tx2"/>
                </a:solidFill>
                <a:latin typeface="Arial Narrow" pitchFamily="34" charset="0"/>
              </a:rPr>
              <a:t> </a:t>
            </a:r>
            <a:endParaRPr lang="en-GB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GB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35" name="Text Box 12"/>
          <p:cNvSpPr txBox="1">
            <a:spLocks noChangeArrowheads="1"/>
          </p:cNvSpPr>
          <p:nvPr/>
        </p:nvSpPr>
        <p:spPr bwMode="auto">
          <a:xfrm>
            <a:off x="5105400" y="4191000"/>
            <a:ext cx="403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HRH Oba Dr.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Adedapo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Tejuoso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CON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sz="1700" b="1" dirty="0">
                <a:solidFill>
                  <a:schemeClr val="tx2"/>
                </a:solidFill>
                <a:latin typeface="Arial Narrow" pitchFamily="34" charset="0"/>
              </a:rPr>
              <a:t>         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The </a:t>
            </a:r>
            <a:r>
              <a:rPr lang="en-US" sz="1700" b="1" dirty="0" err="1" smtClean="0">
                <a:solidFill>
                  <a:schemeClr val="tx2"/>
                </a:solidFill>
                <a:latin typeface="Arial Narrow" pitchFamily="34" charset="0"/>
              </a:rPr>
              <a:t>Osile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of </a:t>
            </a:r>
            <a:r>
              <a:rPr lang="en-US" sz="1700" b="1" dirty="0" err="1" smtClean="0">
                <a:solidFill>
                  <a:schemeClr val="tx2"/>
                </a:solidFill>
                <a:latin typeface="Arial Narrow" pitchFamily="34" charset="0"/>
              </a:rPr>
              <a:t>Oke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700" b="1" dirty="0" err="1" smtClean="0">
                <a:solidFill>
                  <a:schemeClr val="tx2"/>
                </a:solidFill>
                <a:latin typeface="Arial Narrow" pitchFamily="34" charset="0"/>
              </a:rPr>
              <a:t>Ona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700" b="1" dirty="0" err="1" smtClean="0">
                <a:solidFill>
                  <a:schemeClr val="tx2"/>
                </a:solidFill>
                <a:latin typeface="Arial Narrow" pitchFamily="34" charset="0"/>
              </a:rPr>
              <a:t>Egbaland</a:t>
            </a:r>
            <a:r>
              <a:rPr lang="en-GB" sz="1800" dirty="0" smtClean="0"/>
              <a:t>                         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</a:t>
            </a:r>
          </a:p>
          <a:p>
            <a:r>
              <a:rPr lang="en-US" sz="17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</a:t>
            </a:r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  <a:p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36" name="Text Box 13"/>
          <p:cNvSpPr txBox="1">
            <a:spLocks noChangeArrowheads="1"/>
          </p:cNvSpPr>
          <p:nvPr/>
        </p:nvSpPr>
        <p:spPr bwMode="auto">
          <a:xfrm>
            <a:off x="914400" y="5638800"/>
            <a:ext cx="8001000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Prof.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Adetokunbo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O.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Fabamwo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B.Sc.,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MBChB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, FWACS, FMCOG, FICS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GB" sz="1700" b="1" dirty="0" smtClean="0">
                <a:solidFill>
                  <a:schemeClr val="tx2"/>
                </a:solidFill>
                <a:latin typeface="Arial Narrow" pitchFamily="34" charset="0"/>
              </a:rPr>
              <a:t>Professor of  Obstetrics and </a:t>
            </a:r>
            <a:r>
              <a:rPr lang="en-GB" sz="1700" b="1" dirty="0" err="1" smtClean="0">
                <a:solidFill>
                  <a:schemeClr val="tx2"/>
                </a:solidFill>
                <a:latin typeface="Arial Narrow" pitchFamily="34" charset="0"/>
              </a:rPr>
              <a:t>Gynecology</a:t>
            </a:r>
            <a:endParaRPr lang="en-GB" sz="17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Chief Medical Director, LASUTH</a:t>
            </a:r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0" y="0"/>
            <a:ext cx="1066800" cy="533400"/>
            <a:chOff x="0" y="0"/>
            <a:chExt cx="672" cy="336"/>
          </a:xfrm>
        </p:grpSpPr>
        <p:sp>
          <p:nvSpPr>
            <p:cNvPr id="1039" name="Rectangle 33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042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3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5" name="Arc 19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6" name="Arc 20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7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0" name="Line 24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1" name="Line 25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2" name="Line 26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3" name="Line 27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4" name="Line 28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5" name="Line 29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6" name="Line 30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7" name="Line 31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026" name="Object 3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52578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038" name="Rectangle 34"/>
          <p:cNvSpPr>
            <a:spLocks noChangeArrowheads="1"/>
          </p:cNvSpPr>
          <p:nvPr/>
        </p:nvSpPr>
        <p:spPr bwMode="auto">
          <a:xfrm>
            <a:off x="9829800" y="3744913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2"/>
          <p:cNvGrpSpPr>
            <a:grpSpLocks/>
          </p:cNvGrpSpPr>
          <p:nvPr/>
        </p:nvGrpSpPr>
        <p:grpSpPr bwMode="auto">
          <a:xfrm>
            <a:off x="0" y="0"/>
            <a:ext cx="1066800" cy="533400"/>
            <a:chOff x="0" y="0"/>
            <a:chExt cx="672" cy="336"/>
          </a:xfrm>
        </p:grpSpPr>
        <p:sp>
          <p:nvSpPr>
            <p:cNvPr id="308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083" name="Group 4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3084" name="Group 5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3085" name="Line 6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6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7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8" name="Arc 9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9" name="Arc 10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0" name="Line 11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1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2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3" name="Line 14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4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5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7" name="Line 18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8" name="Line 19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0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3074" name="Object 2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3074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3076" name="Text Box 23"/>
          <p:cNvSpPr txBox="1">
            <a:spLocks noChangeArrowheads="1"/>
          </p:cNvSpPr>
          <p:nvPr/>
        </p:nvSpPr>
        <p:spPr bwMode="auto">
          <a:xfrm>
            <a:off x="1571625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3077" name="Text Box 24"/>
          <p:cNvSpPr txBox="1">
            <a:spLocks noChangeArrowheads="1"/>
          </p:cNvSpPr>
          <p:nvPr/>
        </p:nvSpPr>
        <p:spPr bwMode="auto">
          <a:xfrm>
            <a:off x="1447800" y="769938"/>
            <a:ext cx="87899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 dirty="0"/>
              <a:t>Annual Lecture,  </a:t>
            </a:r>
            <a:r>
              <a:rPr lang="en-US" sz="3600" b="1" i="1" dirty="0" err="1" smtClean="0"/>
              <a:t>Awath</a:t>
            </a:r>
            <a:r>
              <a:rPr lang="en-US" sz="3600" b="1" i="1" dirty="0" smtClean="0"/>
              <a:t> </a:t>
            </a:r>
            <a:r>
              <a:rPr lang="en-US" sz="3600" b="1" i="1" dirty="0"/>
              <a:t>of </a:t>
            </a:r>
            <a:r>
              <a:rPr lang="en-US" sz="3600" b="1" i="1" dirty="0" err="1"/>
              <a:t>Honours</a:t>
            </a:r>
            <a:r>
              <a:rPr lang="en-US" sz="3600" b="1" i="1" dirty="0"/>
              <a:t> </a:t>
            </a:r>
          </a:p>
          <a:p>
            <a:r>
              <a:rPr lang="en-US" sz="3600" b="1" i="1" dirty="0"/>
              <a:t> &amp;Post Graduate Scholarships</a:t>
            </a:r>
          </a:p>
        </p:txBody>
      </p:sp>
      <p:grpSp>
        <p:nvGrpSpPr>
          <p:cNvPr id="3078" name="Group 25"/>
          <p:cNvGrpSpPr>
            <a:grpSpLocks/>
          </p:cNvGrpSpPr>
          <p:nvPr/>
        </p:nvGrpSpPr>
        <p:grpSpPr bwMode="auto">
          <a:xfrm>
            <a:off x="304800" y="822325"/>
            <a:ext cx="1293813" cy="890588"/>
            <a:chOff x="1056" y="518"/>
            <a:chExt cx="378" cy="561"/>
          </a:xfrm>
        </p:grpSpPr>
        <p:sp>
          <p:nvSpPr>
            <p:cNvPr id="3080" name="Text Box 26"/>
            <p:cNvSpPr txBox="1">
              <a:spLocks noChangeArrowheads="1"/>
            </p:cNvSpPr>
            <p:nvPr/>
          </p:nvSpPr>
          <p:spPr bwMode="auto">
            <a:xfrm>
              <a:off x="1056" y="672"/>
              <a:ext cx="18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 dirty="0" smtClean="0"/>
                <a:t>24</a:t>
              </a:r>
              <a:endParaRPr lang="en-US" sz="3600" b="1" dirty="0"/>
            </a:p>
          </p:txBody>
        </p:sp>
        <p:sp>
          <p:nvSpPr>
            <p:cNvPr id="3081" name="Text Box 27"/>
            <p:cNvSpPr txBox="1">
              <a:spLocks noChangeArrowheads="1"/>
            </p:cNvSpPr>
            <p:nvPr/>
          </p:nvSpPr>
          <p:spPr bwMode="auto">
            <a:xfrm>
              <a:off x="1212" y="518"/>
              <a:ext cx="22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 dirty="0" err="1" smtClean="0"/>
                <a:t>th</a:t>
              </a:r>
              <a:endParaRPr lang="en-US" sz="3600" b="1" dirty="0"/>
            </a:p>
          </p:txBody>
        </p:sp>
      </p:grpSp>
      <p:sp>
        <p:nvSpPr>
          <p:cNvPr id="3079" name="Text Box 28"/>
          <p:cNvSpPr txBox="1">
            <a:spLocks noChangeArrowheads="1"/>
          </p:cNvSpPr>
          <p:nvPr/>
        </p:nvSpPr>
        <p:spPr bwMode="auto">
          <a:xfrm>
            <a:off x="171450" y="2438400"/>
            <a:ext cx="8915400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WELCOME ADDRESS</a:t>
            </a: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BY</a:t>
            </a: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SENATOR </a:t>
            </a:r>
            <a:r>
              <a:rPr lang="en-US" sz="4000" b="1" dirty="0" smtClean="0">
                <a:solidFill>
                  <a:schemeClr val="tx2"/>
                </a:solidFill>
                <a:latin typeface="Arial Narrow" pitchFamily="34" charset="0"/>
              </a:rPr>
              <a:t> OLABIYI  DUROJAIYE</a:t>
            </a:r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3200" b="1" dirty="0">
                <a:latin typeface="Arial Narrow" pitchFamily="34" charset="0"/>
              </a:rPr>
              <a:t>CHAIRMAN BOARD OF TRUSTEES</a:t>
            </a: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Group 2"/>
          <p:cNvGrpSpPr>
            <a:grpSpLocks/>
          </p:cNvGrpSpPr>
          <p:nvPr/>
        </p:nvGrpSpPr>
        <p:grpSpPr bwMode="auto">
          <a:xfrm>
            <a:off x="0" y="0"/>
            <a:ext cx="1066800" cy="533400"/>
            <a:chOff x="0" y="0"/>
            <a:chExt cx="672" cy="336"/>
          </a:xfrm>
        </p:grpSpPr>
        <p:sp>
          <p:nvSpPr>
            <p:cNvPr id="276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7660" name="Group 4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27661" name="Group 5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27662" name="Line 6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63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6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65" name="Arc 9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66" name="Arc 10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67" name="Line 11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68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69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70" name="Line 14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71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72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73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74" name="Line 18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75" name="Line 19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76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77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27650" name="Object 2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7650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27652" name="Text Box 23"/>
          <p:cNvSpPr txBox="1">
            <a:spLocks noChangeArrowheads="1"/>
          </p:cNvSpPr>
          <p:nvPr/>
        </p:nvSpPr>
        <p:spPr bwMode="auto">
          <a:xfrm>
            <a:off x="1571625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27653" name="Text Box 24"/>
          <p:cNvSpPr txBox="1">
            <a:spLocks noChangeArrowheads="1"/>
          </p:cNvSpPr>
          <p:nvPr/>
        </p:nvSpPr>
        <p:spPr bwMode="auto">
          <a:xfrm>
            <a:off x="1371600" y="769938"/>
            <a:ext cx="9556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/>
              <a:t>Annual Lecture, Award of  </a:t>
            </a:r>
            <a:r>
              <a:rPr lang="en-US" sz="4000" b="1" i="1" dirty="0" err="1"/>
              <a:t>Honours</a:t>
            </a:r>
            <a:r>
              <a:rPr lang="en-US" sz="4000" b="1" i="1" dirty="0"/>
              <a:t> </a:t>
            </a:r>
          </a:p>
          <a:p>
            <a:r>
              <a:rPr lang="en-US" sz="4000" b="1" i="1" dirty="0"/>
              <a:t>&amp; Post Graduate Scholarships</a:t>
            </a:r>
          </a:p>
        </p:txBody>
      </p:sp>
      <p:grpSp>
        <p:nvGrpSpPr>
          <p:cNvPr id="27654" name="Group 25"/>
          <p:cNvGrpSpPr>
            <a:grpSpLocks/>
          </p:cNvGrpSpPr>
          <p:nvPr/>
        </p:nvGrpSpPr>
        <p:grpSpPr bwMode="auto">
          <a:xfrm>
            <a:off x="228600" y="822325"/>
            <a:ext cx="1674813" cy="952500"/>
            <a:chOff x="1056" y="518"/>
            <a:chExt cx="508" cy="600"/>
          </a:xfrm>
        </p:grpSpPr>
        <p:sp>
          <p:nvSpPr>
            <p:cNvPr id="27657" name="Text Box 26"/>
            <p:cNvSpPr txBox="1">
              <a:spLocks noChangeArrowheads="1"/>
            </p:cNvSpPr>
            <p:nvPr/>
          </p:nvSpPr>
          <p:spPr bwMode="auto">
            <a:xfrm>
              <a:off x="1056" y="672"/>
              <a:ext cx="21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/>
                <a:t>24</a:t>
              </a:r>
              <a:endParaRPr lang="en-US" sz="4000" b="1" dirty="0"/>
            </a:p>
          </p:txBody>
        </p:sp>
        <p:sp>
          <p:nvSpPr>
            <p:cNvPr id="27658" name="Text Box 27"/>
            <p:cNvSpPr txBox="1">
              <a:spLocks noChangeArrowheads="1"/>
            </p:cNvSpPr>
            <p:nvPr/>
          </p:nvSpPr>
          <p:spPr bwMode="auto">
            <a:xfrm>
              <a:off x="1210" y="518"/>
              <a:ext cx="35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sp>
        <p:nvSpPr>
          <p:cNvPr id="28679" name="Text Box 28"/>
          <p:cNvSpPr txBox="1">
            <a:spLocks noChangeArrowheads="1"/>
          </p:cNvSpPr>
          <p:nvPr/>
        </p:nvSpPr>
        <p:spPr bwMode="auto">
          <a:xfrm>
            <a:off x="171450" y="2133600"/>
            <a:ext cx="89154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GUEST OF HONOUR’S REMARKS</a:t>
            </a:r>
          </a:p>
          <a:p>
            <a:pPr algn="ctr">
              <a:defRPr/>
            </a:pPr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</a:p>
          <a:p>
            <a:pPr algn="ctr">
              <a:defRPr/>
            </a:pPr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n-US" sz="3600" b="1" dirty="0">
                <a:latin typeface="Arial Narrow" pitchFamily="34" charset="0"/>
              </a:rPr>
              <a:t>            </a:t>
            </a:r>
          </a:p>
          <a:p>
            <a:pPr>
              <a:defRPr/>
            </a:pPr>
            <a:endParaRPr lang="en-US" sz="3600" b="1" dirty="0">
              <a:latin typeface="Arial Narrow" pitchFamily="34" charset="0"/>
            </a:endParaRP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            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                                             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Mr. </a:t>
            </a:r>
            <a:r>
              <a:rPr lang="en-US" b="1" dirty="0" err="1" smtClean="0">
                <a:solidFill>
                  <a:schemeClr val="tx2"/>
                </a:solidFill>
                <a:latin typeface="Arial Narrow" pitchFamily="34" charset="0"/>
              </a:rPr>
              <a:t>Kayode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b="1" dirty="0" err="1" smtClean="0">
                <a:solidFill>
                  <a:schemeClr val="tx2"/>
                </a:solidFill>
                <a:latin typeface="Arial Narrow" pitchFamily="34" charset="0"/>
              </a:rPr>
              <a:t>Sofola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  <a:latin typeface="Arial Narrow" pitchFamily="34" charset="0"/>
              </a:rPr>
              <a:t>SAN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    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</a:t>
            </a:r>
            <a:r>
              <a:rPr lang="en-GB" b="1" dirty="0" smtClean="0">
                <a:solidFill>
                  <a:schemeClr val="tx2"/>
                </a:solidFill>
                <a:latin typeface="Arial Narrow" pitchFamily="34" charset="0"/>
              </a:rPr>
              <a:t>Principal Partner, </a:t>
            </a:r>
            <a:r>
              <a:rPr lang="en-GB" b="1" dirty="0" err="1" smtClean="0">
                <a:solidFill>
                  <a:schemeClr val="tx2"/>
                </a:solidFill>
                <a:latin typeface="Arial Narrow" pitchFamily="34" charset="0"/>
              </a:rPr>
              <a:t>Kayode</a:t>
            </a:r>
            <a:r>
              <a:rPr lang="en-GB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GB" b="1" dirty="0" err="1" smtClean="0">
                <a:solidFill>
                  <a:schemeClr val="tx2"/>
                </a:solidFill>
                <a:latin typeface="Arial Narrow" pitchFamily="34" charset="0"/>
              </a:rPr>
              <a:t>Sofola</a:t>
            </a:r>
            <a:r>
              <a:rPr lang="en-GB" b="1" dirty="0" smtClean="0">
                <a:solidFill>
                  <a:schemeClr val="tx2"/>
                </a:solidFill>
                <a:latin typeface="Arial Narrow" pitchFamily="34" charset="0"/>
              </a:rPr>
              <a:t> &amp; Associates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defRPr/>
            </a:pPr>
            <a:endParaRPr lang="en-US" b="1" dirty="0">
              <a:latin typeface="Arial Narrow" pitchFamily="34" charset="0"/>
            </a:endParaRPr>
          </a:p>
          <a:p>
            <a:pPr algn="ctr">
              <a:defRPr/>
            </a:pPr>
            <a:endParaRPr lang="en-US" i="1" dirty="0">
              <a:latin typeface="Arial" charset="0"/>
            </a:endParaRPr>
          </a:p>
        </p:txBody>
      </p:sp>
      <p:pic>
        <p:nvPicPr>
          <p:cNvPr id="2" name="Picture 3" descr="C:\Users\DR\Documents\AwoFound\Award-2019\Mr-Sofola-Pics&amp;Profile\fil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895600"/>
            <a:ext cx="4584192" cy="3057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2"/>
          <p:cNvGrpSpPr>
            <a:grpSpLocks/>
          </p:cNvGrpSpPr>
          <p:nvPr/>
        </p:nvGrpSpPr>
        <p:grpSpPr bwMode="auto">
          <a:xfrm>
            <a:off x="0" y="0"/>
            <a:ext cx="1066800" cy="533400"/>
            <a:chOff x="0" y="0"/>
            <a:chExt cx="672" cy="336"/>
          </a:xfrm>
        </p:grpSpPr>
        <p:sp>
          <p:nvSpPr>
            <p:cNvPr id="2868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8683" name="Group 4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28684" name="Group 5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28685" name="Line 6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86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87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88" name="Arc 9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89" name="Arc 10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90" name="Line 11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91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92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93" name="Line 14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94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95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9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97" name="Line 18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98" name="Line 19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9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70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28674" name="Object 2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8674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28676" name="Text Box 23"/>
          <p:cNvSpPr txBox="1">
            <a:spLocks noChangeArrowheads="1"/>
          </p:cNvSpPr>
          <p:nvPr/>
        </p:nvSpPr>
        <p:spPr bwMode="auto">
          <a:xfrm>
            <a:off x="1571625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28677" name="Text Box 24"/>
          <p:cNvSpPr txBox="1">
            <a:spLocks noChangeArrowheads="1"/>
          </p:cNvSpPr>
          <p:nvPr/>
        </p:nvSpPr>
        <p:spPr bwMode="auto">
          <a:xfrm>
            <a:off x="1447800" y="769938"/>
            <a:ext cx="769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 dirty="0"/>
              <a:t>Annual Lecture, Award of  </a:t>
            </a:r>
            <a:r>
              <a:rPr lang="en-US" sz="3600" b="1" i="1" dirty="0" err="1"/>
              <a:t>Honours</a:t>
            </a:r>
            <a:r>
              <a:rPr lang="en-US" sz="3600" b="1" i="1" dirty="0"/>
              <a:t>  &amp;</a:t>
            </a:r>
          </a:p>
          <a:p>
            <a:r>
              <a:rPr lang="en-US" sz="3600" b="1" i="1" dirty="0"/>
              <a:t>Post Graduate Scholarships</a:t>
            </a:r>
          </a:p>
        </p:txBody>
      </p:sp>
      <p:grpSp>
        <p:nvGrpSpPr>
          <p:cNvPr id="28678" name="Group 25"/>
          <p:cNvGrpSpPr>
            <a:grpSpLocks/>
          </p:cNvGrpSpPr>
          <p:nvPr/>
        </p:nvGrpSpPr>
        <p:grpSpPr bwMode="auto">
          <a:xfrm>
            <a:off x="304801" y="822325"/>
            <a:ext cx="1213736" cy="952500"/>
            <a:chOff x="1056" y="518"/>
            <a:chExt cx="610" cy="600"/>
          </a:xfrm>
        </p:grpSpPr>
        <p:sp>
          <p:nvSpPr>
            <p:cNvPr id="28680" name="Text Box 26"/>
            <p:cNvSpPr txBox="1">
              <a:spLocks noChangeArrowheads="1"/>
            </p:cNvSpPr>
            <p:nvPr/>
          </p:nvSpPr>
          <p:spPr bwMode="auto">
            <a:xfrm>
              <a:off x="1056" y="672"/>
              <a:ext cx="35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/>
                <a:t>24</a:t>
              </a:r>
              <a:endParaRPr lang="en-US" sz="4000" b="1" dirty="0"/>
            </a:p>
          </p:txBody>
        </p:sp>
        <p:sp>
          <p:nvSpPr>
            <p:cNvPr id="28681" name="Text Box 27"/>
            <p:cNvSpPr txBox="1">
              <a:spLocks noChangeArrowheads="1"/>
            </p:cNvSpPr>
            <p:nvPr/>
          </p:nvSpPr>
          <p:spPr bwMode="auto">
            <a:xfrm>
              <a:off x="1344" y="518"/>
              <a:ext cx="32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sp>
        <p:nvSpPr>
          <p:cNvPr id="28679" name="Text Box 28"/>
          <p:cNvSpPr txBox="1">
            <a:spLocks noChangeArrowheads="1"/>
          </p:cNvSpPr>
          <p:nvPr/>
        </p:nvSpPr>
        <p:spPr bwMode="auto">
          <a:xfrm>
            <a:off x="171450" y="2438400"/>
            <a:ext cx="89154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VOTE OF </a:t>
            </a:r>
            <a:r>
              <a:rPr lang="en-US" sz="4000" b="1" dirty="0" smtClean="0">
                <a:solidFill>
                  <a:schemeClr val="tx2"/>
                </a:solidFill>
                <a:latin typeface="Arial Narrow" pitchFamily="34" charset="0"/>
              </a:rPr>
              <a:t>THANKS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 Narrow" pitchFamily="34" charset="0"/>
              </a:rPr>
              <a:t>BY</a:t>
            </a:r>
          </a:p>
          <a:p>
            <a:pPr algn="ctr"/>
            <a:endParaRPr lang="en-US" sz="4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4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 Narrow" pitchFamily="34" charset="0"/>
              </a:rPr>
              <a:t>Dr.  Sonny Kuku</a:t>
            </a:r>
            <a:endParaRPr lang="en-US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 Narrow" pitchFamily="34" charset="0"/>
              </a:rPr>
              <a:t>Member , Board of Trustees</a:t>
            </a:r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en-US" b="1" dirty="0">
              <a:latin typeface="Arial Narrow" pitchFamily="34" charset="0"/>
            </a:endParaRP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1662113" y="-23813"/>
            <a:ext cx="7572375" cy="88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752600" y="746125"/>
            <a:ext cx="7972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 dirty="0"/>
              <a:t>Annual Lecture, Award of  </a:t>
            </a:r>
            <a:r>
              <a:rPr lang="en-US" sz="3600" b="1" i="1" dirty="0" err="1"/>
              <a:t>Honours</a:t>
            </a:r>
            <a:endParaRPr lang="en-US" sz="3600" b="1" i="1" dirty="0"/>
          </a:p>
          <a:p>
            <a:r>
              <a:rPr lang="en-US" sz="3600" b="1" i="1" dirty="0" smtClean="0"/>
              <a:t>&amp; Post </a:t>
            </a:r>
            <a:r>
              <a:rPr lang="en-US" sz="3600" b="1" i="1" dirty="0"/>
              <a:t>Graduate Scholarships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822325"/>
            <a:ext cx="1215722" cy="965200"/>
            <a:chOff x="1056" y="518"/>
            <a:chExt cx="785" cy="608"/>
          </a:xfrm>
        </p:grpSpPr>
        <p:sp>
          <p:nvSpPr>
            <p:cNvPr id="1058" name="Text Box 4"/>
            <p:cNvSpPr txBox="1">
              <a:spLocks noChangeArrowheads="1"/>
            </p:cNvSpPr>
            <p:nvPr/>
          </p:nvSpPr>
          <p:spPr bwMode="auto">
            <a:xfrm>
              <a:off x="1056" y="641"/>
              <a:ext cx="484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1" dirty="0" smtClean="0"/>
                <a:t>24</a:t>
              </a:r>
              <a:endParaRPr lang="en-US" sz="4400" b="1" dirty="0"/>
            </a:p>
          </p:txBody>
        </p:sp>
        <p:sp>
          <p:nvSpPr>
            <p:cNvPr id="1059" name="Text Box 5"/>
            <p:cNvSpPr txBox="1">
              <a:spLocks noChangeArrowheads="1"/>
            </p:cNvSpPr>
            <p:nvPr/>
          </p:nvSpPr>
          <p:spPr bwMode="auto">
            <a:xfrm>
              <a:off x="1344" y="518"/>
              <a:ext cx="49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/>
                <a:t> </a:t>
              </a:r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152400" y="2209800"/>
            <a:ext cx="89154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400" b="1" dirty="0" smtClean="0">
                <a:solidFill>
                  <a:srgbClr val="FF0000"/>
                </a:solidFill>
                <a:latin typeface="Arial Narrow" pitchFamily="34" charset="0"/>
              </a:rPr>
              <a:t>TOWARDS SAFER  NATAL  EXPERIENCES  IN NIGERIA: HOW  FAR  AND  WHAT  NEXT</a:t>
            </a:r>
            <a:endParaRPr lang="en-US" sz="3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0" y="3657600"/>
            <a:ext cx="396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</a:rPr>
              <a:t>     </a:t>
            </a:r>
            <a:r>
              <a:rPr lang="en-US" dirty="0" smtClean="0">
                <a:latin typeface="Arial Narrow" pitchFamily="34" charset="0"/>
              </a:rPr>
              <a:t>Special </a:t>
            </a:r>
            <a:r>
              <a:rPr lang="en-US" dirty="0">
                <a:latin typeface="Arial Narrow" pitchFamily="34" charset="0"/>
              </a:rPr>
              <a:t>Guest of </a:t>
            </a:r>
            <a:r>
              <a:rPr lang="en-US" dirty="0" err="1">
                <a:latin typeface="Arial Narrow" pitchFamily="34" charset="0"/>
              </a:rPr>
              <a:t>Honour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5105400" y="3733800"/>
            <a:ext cx="2268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Narrow" pitchFamily="34" charset="0"/>
              </a:rPr>
              <a:t>            Chairman</a:t>
            </a:r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2743200" y="5181600"/>
            <a:ext cx="3001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Narrow" pitchFamily="34" charset="0"/>
              </a:rPr>
              <a:t>              Guest Speaker  </a:t>
            </a:r>
          </a:p>
        </p:txBody>
      </p:sp>
      <p:sp>
        <p:nvSpPr>
          <p:cNvPr id="1034" name="Text Box 11"/>
          <p:cNvSpPr txBox="1">
            <a:spLocks noChangeArrowheads="1"/>
          </p:cNvSpPr>
          <p:nvPr/>
        </p:nvSpPr>
        <p:spPr bwMode="auto">
          <a:xfrm>
            <a:off x="0" y="4191000"/>
            <a:ext cx="5486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Mr.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Kayode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Sofola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SAN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sz="1700" dirty="0">
                <a:solidFill>
                  <a:schemeClr val="tx2"/>
                </a:solidFill>
                <a:latin typeface="Arial Narrow" pitchFamily="34" charset="0"/>
              </a:rPr>
              <a:t>      </a:t>
            </a:r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Principal Partner, </a:t>
            </a:r>
            <a:r>
              <a:rPr lang="en-GB" sz="2000" b="1" dirty="0" err="1" smtClean="0">
                <a:solidFill>
                  <a:schemeClr val="tx2"/>
                </a:solidFill>
                <a:latin typeface="Arial Narrow" pitchFamily="34" charset="0"/>
              </a:rPr>
              <a:t>Kayode</a:t>
            </a:r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GB" sz="2000" b="1" dirty="0" err="1" smtClean="0">
                <a:solidFill>
                  <a:schemeClr val="tx2"/>
                </a:solidFill>
                <a:latin typeface="Arial Narrow" pitchFamily="34" charset="0"/>
              </a:rPr>
              <a:t>Sofola</a:t>
            </a:r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 &amp; Associates</a:t>
            </a:r>
            <a:r>
              <a:rPr lang="en-GB" sz="2000" b="1" dirty="0">
                <a:solidFill>
                  <a:schemeClr val="tx2"/>
                </a:solidFill>
                <a:latin typeface="Arial Narrow" pitchFamily="34" charset="0"/>
              </a:rPr>
              <a:t> </a:t>
            </a:r>
            <a:endParaRPr lang="en-GB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GB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35" name="Text Box 12"/>
          <p:cNvSpPr txBox="1">
            <a:spLocks noChangeArrowheads="1"/>
          </p:cNvSpPr>
          <p:nvPr/>
        </p:nvSpPr>
        <p:spPr bwMode="auto">
          <a:xfrm>
            <a:off x="5105400" y="4191000"/>
            <a:ext cx="403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HRH Oba Dr.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Adedapo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Tejuoso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CON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sz="1700" b="1" dirty="0">
                <a:solidFill>
                  <a:schemeClr val="tx2"/>
                </a:solidFill>
                <a:latin typeface="Arial Narrow" pitchFamily="34" charset="0"/>
              </a:rPr>
              <a:t>         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The </a:t>
            </a:r>
            <a:r>
              <a:rPr lang="en-US" sz="1700" b="1" dirty="0" err="1" smtClean="0">
                <a:solidFill>
                  <a:schemeClr val="tx2"/>
                </a:solidFill>
                <a:latin typeface="Arial Narrow" pitchFamily="34" charset="0"/>
              </a:rPr>
              <a:t>Osile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of </a:t>
            </a:r>
            <a:r>
              <a:rPr lang="en-US" sz="1700" b="1" dirty="0" err="1" smtClean="0">
                <a:solidFill>
                  <a:schemeClr val="tx2"/>
                </a:solidFill>
                <a:latin typeface="Arial Narrow" pitchFamily="34" charset="0"/>
              </a:rPr>
              <a:t>Oke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700" b="1" dirty="0" err="1" smtClean="0">
                <a:solidFill>
                  <a:schemeClr val="tx2"/>
                </a:solidFill>
                <a:latin typeface="Arial Narrow" pitchFamily="34" charset="0"/>
              </a:rPr>
              <a:t>Ona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700" b="1" dirty="0" err="1" smtClean="0">
                <a:solidFill>
                  <a:schemeClr val="tx2"/>
                </a:solidFill>
                <a:latin typeface="Arial Narrow" pitchFamily="34" charset="0"/>
              </a:rPr>
              <a:t>Egbaland</a:t>
            </a:r>
            <a:r>
              <a:rPr lang="en-GB" sz="1800" dirty="0" smtClean="0"/>
              <a:t>                         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</a:t>
            </a:r>
          </a:p>
          <a:p>
            <a:r>
              <a:rPr lang="en-US" sz="17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</a:t>
            </a:r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  <a:p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36" name="Text Box 13"/>
          <p:cNvSpPr txBox="1">
            <a:spLocks noChangeArrowheads="1"/>
          </p:cNvSpPr>
          <p:nvPr/>
        </p:nvSpPr>
        <p:spPr bwMode="auto">
          <a:xfrm>
            <a:off x="914400" y="5638800"/>
            <a:ext cx="8001000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Prof.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Adetokunbo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O.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Fabamwo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B.Sc.,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MBChB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, FWACS, FMCOG, FICS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GB" sz="1700" b="1" dirty="0" smtClean="0">
                <a:solidFill>
                  <a:schemeClr val="tx2"/>
                </a:solidFill>
                <a:latin typeface="Arial Narrow" pitchFamily="34" charset="0"/>
              </a:rPr>
              <a:t>Professor of  Obstetrics and </a:t>
            </a:r>
            <a:r>
              <a:rPr lang="en-GB" sz="1700" b="1" dirty="0" err="1" smtClean="0">
                <a:solidFill>
                  <a:schemeClr val="tx2"/>
                </a:solidFill>
                <a:latin typeface="Arial Narrow" pitchFamily="34" charset="0"/>
              </a:rPr>
              <a:t>Gynecology</a:t>
            </a:r>
            <a:endParaRPr lang="en-GB" sz="17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Chief Medical Director, LASUTH</a:t>
            </a:r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0" y="0"/>
            <a:ext cx="1066800" cy="533400"/>
            <a:chOff x="0" y="0"/>
            <a:chExt cx="672" cy="336"/>
          </a:xfrm>
        </p:grpSpPr>
        <p:sp>
          <p:nvSpPr>
            <p:cNvPr id="1039" name="Rectangle 33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042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3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5" name="Arc 19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6" name="Arc 20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7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0" name="Line 24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1" name="Line 25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2" name="Line 26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3" name="Line 27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4" name="Line 28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5" name="Line 29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6" name="Line 30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7" name="Line 31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026" name="Object 3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53602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038" name="Rectangle 34"/>
          <p:cNvSpPr>
            <a:spLocks noChangeArrowheads="1"/>
          </p:cNvSpPr>
          <p:nvPr/>
        </p:nvSpPr>
        <p:spPr bwMode="auto">
          <a:xfrm>
            <a:off x="9829800" y="3744913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2"/>
          <p:cNvGrpSpPr>
            <a:grpSpLocks/>
          </p:cNvGrpSpPr>
          <p:nvPr/>
        </p:nvGrpSpPr>
        <p:grpSpPr bwMode="auto">
          <a:xfrm>
            <a:off x="0" y="0"/>
            <a:ext cx="1066800" cy="533400"/>
            <a:chOff x="0" y="0"/>
            <a:chExt cx="672" cy="336"/>
          </a:xfrm>
        </p:grpSpPr>
        <p:sp>
          <p:nvSpPr>
            <p:cNvPr id="410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108" name="Group 4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4109" name="Group 5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4110" name="Line 6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11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1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13" name="Arc 9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14" name="Arc 10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15" name="Line 11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16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17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18" name="Line 14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19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0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1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2" name="Line 18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3" name="Line 19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4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5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4098" name="Object 2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4098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4100" name="Text Box 23"/>
          <p:cNvSpPr txBox="1">
            <a:spLocks noChangeArrowheads="1"/>
          </p:cNvSpPr>
          <p:nvPr/>
        </p:nvSpPr>
        <p:spPr bwMode="auto">
          <a:xfrm>
            <a:off x="1571625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4101" name="Text Box 24"/>
          <p:cNvSpPr txBox="1">
            <a:spLocks noChangeArrowheads="1"/>
          </p:cNvSpPr>
          <p:nvPr/>
        </p:nvSpPr>
        <p:spPr bwMode="auto">
          <a:xfrm>
            <a:off x="1143000" y="769938"/>
            <a:ext cx="8001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/>
              <a:t> Annual Lecture, Award of  </a:t>
            </a:r>
            <a:r>
              <a:rPr lang="en-US" sz="4000" b="1" i="1" dirty="0" err="1"/>
              <a:t>Honours</a:t>
            </a:r>
            <a:endParaRPr lang="en-US" sz="4000" b="1" i="1" dirty="0"/>
          </a:p>
          <a:p>
            <a:r>
              <a:rPr lang="en-US" sz="4000" b="1" i="1" dirty="0"/>
              <a:t>     &amp;Post Graduate Scholarships</a:t>
            </a:r>
          </a:p>
        </p:txBody>
      </p:sp>
      <p:grpSp>
        <p:nvGrpSpPr>
          <p:cNvPr id="4102" name="Group 25"/>
          <p:cNvGrpSpPr>
            <a:grpSpLocks/>
          </p:cNvGrpSpPr>
          <p:nvPr/>
        </p:nvGrpSpPr>
        <p:grpSpPr bwMode="auto">
          <a:xfrm>
            <a:off x="0" y="914400"/>
            <a:ext cx="1751013" cy="952500"/>
            <a:chOff x="1056" y="518"/>
            <a:chExt cx="431" cy="600"/>
          </a:xfrm>
        </p:grpSpPr>
        <p:sp>
          <p:nvSpPr>
            <p:cNvPr id="4105" name="Text Box 26"/>
            <p:cNvSpPr txBox="1">
              <a:spLocks noChangeArrowheads="1"/>
            </p:cNvSpPr>
            <p:nvPr/>
          </p:nvSpPr>
          <p:spPr bwMode="auto">
            <a:xfrm>
              <a:off x="1056" y="672"/>
              <a:ext cx="23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/>
                <a:t>  </a:t>
              </a:r>
              <a:r>
                <a:rPr lang="en-US" sz="4000" b="1" dirty="0" smtClean="0"/>
                <a:t>24</a:t>
              </a:r>
              <a:endParaRPr lang="en-US" sz="4000" b="1" dirty="0"/>
            </a:p>
          </p:txBody>
        </p:sp>
        <p:sp>
          <p:nvSpPr>
            <p:cNvPr id="4106" name="Text Box 27"/>
            <p:cNvSpPr txBox="1">
              <a:spLocks noChangeArrowheads="1"/>
            </p:cNvSpPr>
            <p:nvPr/>
          </p:nvSpPr>
          <p:spPr bwMode="auto">
            <a:xfrm>
              <a:off x="1225" y="518"/>
              <a:ext cx="26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sp>
        <p:nvSpPr>
          <p:cNvPr id="4103" name="Text Box 28"/>
          <p:cNvSpPr txBox="1">
            <a:spLocks noChangeArrowheads="1"/>
          </p:cNvSpPr>
          <p:nvPr/>
        </p:nvSpPr>
        <p:spPr bwMode="auto">
          <a:xfrm>
            <a:off x="152400" y="2286000"/>
            <a:ext cx="89154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CHAIRMAN’S OPENING ADDRESS</a:t>
            </a: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18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1800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sz="18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HRH Oba Dr. </a:t>
            </a:r>
            <a:r>
              <a:rPr lang="en-US" sz="1800" b="1" dirty="0" err="1" smtClean="0">
                <a:solidFill>
                  <a:schemeClr val="tx2"/>
                </a:solidFill>
                <a:latin typeface="Arial Narrow" pitchFamily="34" charset="0"/>
              </a:rPr>
              <a:t>Adedapo</a:t>
            </a:r>
            <a:r>
              <a:rPr lang="en-US" sz="18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 Narrow" pitchFamily="34" charset="0"/>
              </a:rPr>
              <a:t>Tejuoso</a:t>
            </a:r>
            <a:r>
              <a:rPr lang="en-US" sz="1800" b="1" dirty="0" smtClean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en-US" sz="1100" b="1" dirty="0" smtClean="0">
                <a:solidFill>
                  <a:schemeClr val="tx2"/>
                </a:solidFill>
                <a:latin typeface="Arial Narrow" pitchFamily="34" charset="0"/>
              </a:rPr>
              <a:t>CON</a:t>
            </a:r>
            <a:endParaRPr lang="en-US" sz="18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sz="18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The </a:t>
            </a:r>
            <a:r>
              <a:rPr lang="en-US" sz="1800" b="1" dirty="0" err="1" smtClean="0">
                <a:solidFill>
                  <a:schemeClr val="tx2"/>
                </a:solidFill>
                <a:latin typeface="Arial Narrow" pitchFamily="34" charset="0"/>
              </a:rPr>
              <a:t>Osile</a:t>
            </a:r>
            <a:r>
              <a:rPr lang="en-US" sz="1800" b="1" dirty="0" smtClean="0">
                <a:solidFill>
                  <a:schemeClr val="tx2"/>
                </a:solidFill>
                <a:latin typeface="Arial Narrow" pitchFamily="34" charset="0"/>
              </a:rPr>
              <a:t> of </a:t>
            </a:r>
            <a:r>
              <a:rPr lang="en-US" sz="1800" b="1" dirty="0" err="1" smtClean="0">
                <a:solidFill>
                  <a:schemeClr val="tx2"/>
                </a:solidFill>
                <a:latin typeface="Arial Narrow" pitchFamily="34" charset="0"/>
              </a:rPr>
              <a:t>Oke</a:t>
            </a:r>
            <a:r>
              <a:rPr lang="en-US" sz="18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 Narrow" pitchFamily="34" charset="0"/>
              </a:rPr>
              <a:t>Ona</a:t>
            </a:r>
            <a:r>
              <a:rPr lang="en-US" sz="18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 Narrow" pitchFamily="34" charset="0"/>
              </a:rPr>
              <a:t>Egbaland</a:t>
            </a:r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3" name="Picture 3" descr="C:\Users\DR\Documents\AwoFound\Award-2019\Oba-Tejuoso-Pics&amp;Profile\DSC_80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971800"/>
            <a:ext cx="4096512" cy="2926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662113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524000" y="769938"/>
            <a:ext cx="73533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/>
              <a:t>  </a:t>
            </a:r>
            <a:r>
              <a:rPr lang="en-US" sz="3600" b="1" i="1" dirty="0"/>
              <a:t>Annual Lecture ,Award of  </a:t>
            </a:r>
            <a:r>
              <a:rPr lang="en-US" sz="3600" b="1" i="1" dirty="0" err="1"/>
              <a:t>Honours</a:t>
            </a:r>
            <a:endParaRPr lang="en-US" sz="3600" b="1" i="1" dirty="0"/>
          </a:p>
          <a:p>
            <a:r>
              <a:rPr lang="en-US" sz="3600" b="1" i="1" dirty="0"/>
              <a:t> &amp; Post Graduate Scholarships</a:t>
            </a:r>
          </a:p>
        </p:txBody>
      </p:sp>
      <p:grpSp>
        <p:nvGrpSpPr>
          <p:cNvPr id="5125" name="Group 4"/>
          <p:cNvGrpSpPr>
            <a:grpSpLocks/>
          </p:cNvGrpSpPr>
          <p:nvPr/>
        </p:nvGrpSpPr>
        <p:grpSpPr bwMode="auto">
          <a:xfrm>
            <a:off x="381000" y="846138"/>
            <a:ext cx="1981200" cy="952500"/>
            <a:chOff x="1056" y="518"/>
            <a:chExt cx="689" cy="600"/>
          </a:xfrm>
        </p:grpSpPr>
        <p:sp>
          <p:nvSpPr>
            <p:cNvPr id="5147" name="Text Box 5"/>
            <p:cNvSpPr txBox="1">
              <a:spLocks noChangeArrowheads="1"/>
            </p:cNvSpPr>
            <p:nvPr/>
          </p:nvSpPr>
          <p:spPr bwMode="auto">
            <a:xfrm>
              <a:off x="1056" y="672"/>
              <a:ext cx="24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/>
                <a:t>24</a:t>
              </a:r>
              <a:endParaRPr lang="en-US" sz="4000" b="1" dirty="0"/>
            </a:p>
          </p:txBody>
        </p:sp>
        <p:sp>
          <p:nvSpPr>
            <p:cNvPr id="5148" name="Text Box 6"/>
            <p:cNvSpPr txBox="1">
              <a:spLocks noChangeArrowheads="1"/>
            </p:cNvSpPr>
            <p:nvPr/>
          </p:nvSpPr>
          <p:spPr bwMode="auto">
            <a:xfrm>
              <a:off x="1244" y="518"/>
              <a:ext cx="50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grpSp>
        <p:nvGrpSpPr>
          <p:cNvPr id="5126" name="Group 8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512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5129" name="Group 10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130" name="Group 11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5131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2" name="Line 13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4" name="Arc 15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5" name="Arc 16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7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8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1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2" name="Line 23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3" name="Line 24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4" name="Line 25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5" name="Line 26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6" name="Line 2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5122" name="Object 28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5122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5127" name="Text Box 29"/>
          <p:cNvSpPr txBox="1">
            <a:spLocks noChangeArrowheads="1"/>
          </p:cNvSpPr>
          <p:nvPr/>
        </p:nvSpPr>
        <p:spPr bwMode="auto">
          <a:xfrm>
            <a:off x="171450" y="2438400"/>
            <a:ext cx="891540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AWARD OF SCHOLARSHIPS</a:t>
            </a: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BY</a:t>
            </a: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DR. FOLA </a:t>
            </a:r>
            <a:r>
              <a:rPr lang="en-US" sz="4000" b="1" dirty="0" smtClean="0">
                <a:solidFill>
                  <a:schemeClr val="tx2"/>
                </a:solidFill>
                <a:latin typeface="Arial Narrow" pitchFamily="34" charset="0"/>
              </a:rPr>
              <a:t>AWOKOYA  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Ph.D.(Engr.)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b="1" dirty="0">
                <a:latin typeface="Arial Narrow" pitchFamily="34" charset="0"/>
              </a:rPr>
              <a:t>MEMBER , BOARD OF TRUSTEES</a:t>
            </a: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662113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524000" y="769938"/>
            <a:ext cx="73533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/>
              <a:t>  </a:t>
            </a:r>
            <a:r>
              <a:rPr lang="en-US" sz="3600" b="1" i="1" dirty="0"/>
              <a:t>Annual Lecture ,Award of  </a:t>
            </a:r>
            <a:r>
              <a:rPr lang="en-US" sz="3600" b="1" i="1" dirty="0" err="1"/>
              <a:t>Honours</a:t>
            </a:r>
            <a:endParaRPr lang="en-US" sz="3600" b="1" i="1" dirty="0"/>
          </a:p>
          <a:p>
            <a:r>
              <a:rPr lang="en-US" sz="3600" b="1" i="1" dirty="0"/>
              <a:t> &amp; Post Graduate Scholarships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381000" y="846138"/>
            <a:ext cx="1981200" cy="952500"/>
            <a:chOff x="1056" y="518"/>
            <a:chExt cx="689" cy="600"/>
          </a:xfrm>
        </p:grpSpPr>
        <p:sp>
          <p:nvSpPr>
            <p:cNvPr id="6171" name="Text Box 5"/>
            <p:cNvSpPr txBox="1">
              <a:spLocks noChangeArrowheads="1"/>
            </p:cNvSpPr>
            <p:nvPr/>
          </p:nvSpPr>
          <p:spPr bwMode="auto">
            <a:xfrm>
              <a:off x="1056" y="672"/>
              <a:ext cx="24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/>
                <a:t>24</a:t>
              </a:r>
              <a:endParaRPr lang="en-US" sz="4000" b="1" dirty="0"/>
            </a:p>
          </p:txBody>
        </p:sp>
        <p:sp>
          <p:nvSpPr>
            <p:cNvPr id="6172" name="Text Box 6"/>
            <p:cNvSpPr txBox="1">
              <a:spLocks noChangeArrowheads="1"/>
            </p:cNvSpPr>
            <p:nvPr/>
          </p:nvSpPr>
          <p:spPr bwMode="auto">
            <a:xfrm>
              <a:off x="1244" y="518"/>
              <a:ext cx="50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grpSp>
        <p:nvGrpSpPr>
          <p:cNvPr id="6150" name="Group 8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6152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6153" name="Group 10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6154" name="Group 11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6155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56" name="Line 13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5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58" name="Arc 15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59" name="Arc 16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60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61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62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63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64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65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66" name="Line 23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67" name="Line 24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68" name="Line 25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69" name="Line 26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70" name="Line 2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6146" name="Object 28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6146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6151" name="Text Box 29"/>
          <p:cNvSpPr txBox="1">
            <a:spLocks noChangeArrowheads="1"/>
          </p:cNvSpPr>
          <p:nvPr/>
        </p:nvSpPr>
        <p:spPr bwMode="auto">
          <a:xfrm>
            <a:off x="533400" y="2743200"/>
            <a:ext cx="81534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b="1" dirty="0">
                <a:solidFill>
                  <a:schemeClr val="tx2"/>
                </a:solidFill>
                <a:latin typeface="Arial Narrow" pitchFamily="34" charset="0"/>
              </a:rPr>
              <a:t>             TOTAL SCHOLARSHIP AWARDED TO DATE:  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113  </a:t>
            </a:r>
            <a:endParaRPr lang="en-US" b="1" dirty="0">
              <a:latin typeface="Arial Narrow" pitchFamily="34" charset="0"/>
            </a:endParaRP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662113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717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7177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7178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7179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80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8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82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83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84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85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8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87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88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89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90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91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92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93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94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7170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7170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7173" name="Text Box 24"/>
          <p:cNvSpPr txBox="1">
            <a:spLocks noChangeArrowheads="1"/>
          </p:cNvSpPr>
          <p:nvPr/>
        </p:nvSpPr>
        <p:spPr bwMode="auto">
          <a:xfrm>
            <a:off x="1981200" y="762000"/>
            <a:ext cx="6096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chemeClr val="tx2"/>
                </a:solidFill>
                <a:latin typeface="Arial Narrow" pitchFamily="34" charset="0"/>
              </a:rPr>
              <a:t>     COURSE </a:t>
            </a:r>
            <a:r>
              <a:rPr lang="en-US" sz="3000" b="1" dirty="0">
                <a:solidFill>
                  <a:schemeClr val="tx2"/>
                </a:solidFill>
                <a:latin typeface="Arial Narrow" pitchFamily="34" charset="0"/>
              </a:rPr>
              <a:t>PROGRAM OF AWARD</a:t>
            </a:r>
          </a:p>
        </p:txBody>
      </p:sp>
      <p:sp>
        <p:nvSpPr>
          <p:cNvPr id="7174" name="Text Box 25"/>
          <p:cNvSpPr txBox="1">
            <a:spLocks noChangeArrowheads="1"/>
          </p:cNvSpPr>
          <p:nvPr/>
        </p:nvSpPr>
        <p:spPr bwMode="auto">
          <a:xfrm>
            <a:off x="533400" y="1225550"/>
            <a:ext cx="4267200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latin typeface="Arial Narrow" pitchFamily="34" charset="0"/>
              </a:rPr>
              <a:t>M.Sc</a:t>
            </a:r>
            <a:r>
              <a:rPr lang="en-US" sz="2000" b="1" dirty="0">
                <a:latin typeface="Arial Narrow" pitchFamily="34" charset="0"/>
              </a:rPr>
              <a:t>. COURSES</a:t>
            </a:r>
          </a:p>
          <a:p>
            <a:pPr>
              <a:buFont typeface="Arial" charset="0"/>
              <a:buChar char="•"/>
            </a:pPr>
            <a:r>
              <a:rPr lang="en-US" sz="1500" b="1" dirty="0" smtClean="0">
                <a:solidFill>
                  <a:schemeClr val="tx2"/>
                </a:solidFill>
                <a:latin typeface="Arial Narrow" pitchFamily="34" charset="0"/>
              </a:rPr>
              <a:t>ARCHITECTURE</a:t>
            </a:r>
            <a:r>
              <a:rPr lang="en-US" sz="150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sz="1500" b="1" dirty="0" smtClean="0">
                <a:solidFill>
                  <a:srgbClr val="FFC000"/>
                </a:solidFill>
                <a:latin typeface="Arial Narrow" pitchFamily="34" charset="0"/>
              </a:rPr>
              <a:t>BIOCHEMISTRY</a:t>
            </a:r>
            <a:endParaRPr lang="en-GB" sz="15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BIOLOGICAL SCIENCES</a:t>
            </a: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 BIOMEDICAL ENGINEERING</a:t>
            </a:r>
            <a:endParaRPr lang="en-GB" sz="15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CHEMICAL ENGINEERING</a:t>
            </a:r>
            <a:endParaRPr lang="en-GB" sz="15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CHEMISTRY</a:t>
            </a: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 CIVIL ENGINEERING</a:t>
            </a:r>
            <a:endParaRPr lang="en-GB" sz="15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COMPUTER ENGINEERING</a:t>
            </a:r>
            <a:endParaRPr lang="en-GB" sz="15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COMPUTER SCIENCE</a:t>
            </a:r>
            <a:endParaRPr lang="en-GB" sz="15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CONSTUCTION ENGINEERING TECHNOLOGY            </a:t>
            </a:r>
            <a:endParaRPr lang="en-GB" sz="15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HUMAN </a:t>
            </a:r>
            <a:r>
              <a:rPr lang="en-US" sz="1500" b="1" dirty="0" smtClean="0">
                <a:solidFill>
                  <a:srgbClr val="FFC000"/>
                </a:solidFill>
                <a:latin typeface="Arial Narrow" pitchFamily="34" charset="0"/>
              </a:rPr>
              <a:t>NUTRITION</a:t>
            </a:r>
          </a:p>
          <a:p>
            <a:pPr>
              <a:buFont typeface="Arial" charset="0"/>
              <a:buChar char="•"/>
            </a:pPr>
            <a:r>
              <a:rPr lang="en-US" sz="1500" b="1" dirty="0" smtClean="0">
                <a:solidFill>
                  <a:srgbClr val="FFC000"/>
                </a:solidFill>
                <a:latin typeface="Arial Narrow" pitchFamily="34" charset="0"/>
              </a:rPr>
              <a:t>INFORMATION TECHNOLOGY</a:t>
            </a:r>
            <a:endParaRPr lang="en-GB" sz="15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MATHEMATICS</a:t>
            </a:r>
            <a:endParaRPr lang="en-GB" sz="15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MECHANICAL </a:t>
            </a:r>
            <a:r>
              <a:rPr lang="en-US" sz="1500" b="1" dirty="0" smtClean="0">
                <a:solidFill>
                  <a:srgbClr val="FFC000"/>
                </a:solidFill>
                <a:latin typeface="Arial Narrow" pitchFamily="34" charset="0"/>
              </a:rPr>
              <a:t>ENGINEERING</a:t>
            </a:r>
          </a:p>
          <a:p>
            <a:pPr>
              <a:buFont typeface="Arial" charset="0"/>
              <a:buChar char="•"/>
            </a:pPr>
            <a:r>
              <a:rPr lang="en-US" sz="1500" b="1" dirty="0" smtClean="0">
                <a:solidFill>
                  <a:srgbClr val="FFC000"/>
                </a:solidFill>
                <a:latin typeface="Arial Narrow" pitchFamily="34" charset="0"/>
              </a:rPr>
              <a:t>MECHATRONICS ENGINEERING</a:t>
            </a:r>
          </a:p>
          <a:p>
            <a:pPr>
              <a:buFont typeface="Arial" charset="0"/>
              <a:buChar char="•"/>
            </a:pPr>
            <a:r>
              <a:rPr lang="en-US" sz="1500" b="1" dirty="0" smtClean="0">
                <a:solidFill>
                  <a:srgbClr val="FFC000"/>
                </a:solidFill>
                <a:latin typeface="Arial Narrow" pitchFamily="34" charset="0"/>
              </a:rPr>
              <a:t>MICROBIOLOGY</a:t>
            </a:r>
            <a:endParaRPr lang="en-GB" sz="15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PHARMACOLOGY</a:t>
            </a:r>
            <a:endParaRPr lang="en-GB" sz="15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PHYSICS</a:t>
            </a:r>
            <a:endParaRPr lang="en-GB" sz="15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PHYSIOLOGY</a:t>
            </a:r>
            <a:endParaRPr lang="en-GB" sz="15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PRODUCTION ENGINEERING</a:t>
            </a:r>
            <a:endParaRPr lang="en-GB" sz="15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PUBLIC HEALTH</a:t>
            </a:r>
            <a:endParaRPr lang="en-GB" sz="15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SCIENCE EDUCATION</a:t>
            </a:r>
            <a:endParaRPr lang="en-GB" sz="15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SPECIAL EDUCATION</a:t>
            </a:r>
          </a:p>
        </p:txBody>
      </p:sp>
      <p:sp>
        <p:nvSpPr>
          <p:cNvPr id="7175" name="Text Box 26"/>
          <p:cNvSpPr txBox="1">
            <a:spLocks noChangeArrowheads="1"/>
          </p:cNvSpPr>
          <p:nvPr/>
        </p:nvSpPr>
        <p:spPr bwMode="auto">
          <a:xfrm>
            <a:off x="5029200" y="1371600"/>
            <a:ext cx="4114800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latin typeface="Arial Narrow" pitchFamily="34" charset="0"/>
              </a:rPr>
              <a:t>  Ph.D. COURSES</a:t>
            </a:r>
          </a:p>
          <a:p>
            <a:pPr>
              <a:buFont typeface="Arial" charset="0"/>
              <a:buChar char="•"/>
            </a:pPr>
            <a:r>
              <a:rPr lang="en-US" sz="1500" b="1" dirty="0" smtClean="0">
                <a:solidFill>
                  <a:srgbClr val="FFC000"/>
                </a:solidFill>
                <a:latin typeface="Arial Narrow" pitchFamily="34" charset="0"/>
              </a:rPr>
              <a:t>CARDIOVASCULAR </a:t>
            </a: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MEDICINE</a:t>
            </a:r>
            <a:endParaRPr lang="en-GB" sz="1500" b="1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CHEMICAL PATHOLOGY</a:t>
            </a:r>
            <a:endParaRPr lang="en-GB" sz="1500" b="1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CLINICAL PHARMACY</a:t>
            </a:r>
            <a:endParaRPr lang="en-GB" sz="1500" b="1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DENTAL SURGERY</a:t>
            </a:r>
            <a:endParaRPr lang="en-GB" sz="1500" b="1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MATHS EDUCATION</a:t>
            </a:r>
            <a:endParaRPr lang="en-GB" sz="1500" b="1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MECHANICAL ENGINEERING</a:t>
            </a:r>
            <a:endParaRPr lang="en-GB" sz="1500" b="1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MEDICINE</a:t>
            </a:r>
            <a:endParaRPr lang="en-GB" sz="1500" b="1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PAEDIATRIC MEDICINE</a:t>
            </a:r>
            <a:endParaRPr lang="en-GB" sz="1500" b="1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 smtClean="0">
                <a:solidFill>
                  <a:srgbClr val="FFC000"/>
                </a:solidFill>
                <a:latin typeface="Arial Narrow" pitchFamily="34" charset="0"/>
              </a:rPr>
              <a:t>PHARMACEUTICS</a:t>
            </a:r>
            <a:endParaRPr lang="en-GB" sz="1500" b="1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PREVENTIVE DENTISTRY</a:t>
            </a:r>
            <a:endParaRPr lang="en-GB" sz="1500" b="1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SCIENCE EDUCATION</a:t>
            </a:r>
            <a:endParaRPr lang="en-GB" sz="15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662113" y="0"/>
            <a:ext cx="75723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819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8202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03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04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05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06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07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08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09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10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11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12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13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14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15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16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17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8194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74754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8197" name="Text Box 24"/>
          <p:cNvSpPr txBox="1">
            <a:spLocks noChangeArrowheads="1"/>
          </p:cNvSpPr>
          <p:nvPr/>
        </p:nvSpPr>
        <p:spPr bwMode="auto">
          <a:xfrm>
            <a:off x="762000" y="762000"/>
            <a:ext cx="7280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 Narrow" pitchFamily="34" charset="0"/>
              </a:rPr>
              <a:t>                DISTRIBUTION OF AWARDS BY 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UNIVERSITY-2019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8200" y="63246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TOTAL  113</a:t>
            </a:r>
            <a:endParaRPr lang="en-GB" dirty="0"/>
          </a:p>
        </p:txBody>
      </p:sp>
      <p:graphicFrame>
        <p:nvGraphicFramePr>
          <p:cNvPr id="31" name="Chart 30"/>
          <p:cNvGraphicFramePr/>
          <p:nvPr/>
        </p:nvGraphicFramePr>
        <p:xfrm>
          <a:off x="304800" y="962024"/>
          <a:ext cx="8610600" cy="543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922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9224" name="Group 5"/>
            <p:cNvGrpSpPr>
              <a:grpSpLocks/>
            </p:cNvGrpSpPr>
            <p:nvPr/>
          </p:nvGrpSpPr>
          <p:grpSpPr bwMode="auto">
            <a:xfrm>
              <a:off x="35" y="12"/>
              <a:ext cx="864" cy="288"/>
              <a:chOff x="1437" y="1260"/>
              <a:chExt cx="2161" cy="864"/>
            </a:xfrm>
          </p:grpSpPr>
          <p:grpSp>
            <p:nvGrpSpPr>
              <p:cNvPr id="9225" name="Group 6"/>
              <p:cNvGrpSpPr>
                <a:grpSpLocks/>
              </p:cNvGrpSpPr>
              <p:nvPr/>
            </p:nvGrpSpPr>
            <p:grpSpPr bwMode="auto">
              <a:xfrm>
                <a:off x="1437" y="1260"/>
                <a:ext cx="2161" cy="864"/>
                <a:chOff x="-115" y="0"/>
                <a:chExt cx="21610" cy="20000"/>
              </a:xfrm>
            </p:grpSpPr>
            <p:sp>
              <p:nvSpPr>
                <p:cNvPr id="9226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27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28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29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30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31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32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33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34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35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3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37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38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3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4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41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9218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9218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9221" name="Text Box 25"/>
          <p:cNvSpPr txBox="1">
            <a:spLocks noChangeArrowheads="1"/>
          </p:cNvSpPr>
          <p:nvPr/>
        </p:nvSpPr>
        <p:spPr bwMode="auto">
          <a:xfrm>
            <a:off x="533400" y="1371600"/>
            <a:ext cx="86106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  <a:buFont typeface="Arial" charset="0"/>
              <a:buChar char="•"/>
            </a:pPr>
            <a:endParaRPr lang="en-US" sz="1600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1.    </a:t>
            </a:r>
            <a:r>
              <a:rPr lang="en-US" sz="1800" b="1" dirty="0">
                <a:solidFill>
                  <a:schemeClr val="tx2"/>
                </a:solidFill>
              </a:rPr>
              <a:t>NOMINATION OF CANDIDATES BY THE DEANS OF THE VARIOUS</a:t>
            </a:r>
          </a:p>
          <a:p>
            <a:r>
              <a:rPr lang="en-US" sz="1800" b="1" dirty="0">
                <a:solidFill>
                  <a:schemeClr val="tx2"/>
                </a:solidFill>
              </a:rPr>
              <a:t>        FACULTIES  OR HEADS OF DEPARTMENTS</a:t>
            </a:r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       </a:t>
            </a:r>
          </a:p>
          <a:p>
            <a:endParaRPr lang="en-US" sz="1800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2.     </a:t>
            </a:r>
            <a:r>
              <a:rPr lang="en-US" sz="1800" b="1" dirty="0">
                <a:solidFill>
                  <a:schemeClr val="tx2"/>
                </a:solidFill>
              </a:rPr>
              <a:t>AWARDEES ARE CHOSEN BASED ON EXCELLENCE IN </a:t>
            </a:r>
          </a:p>
          <a:p>
            <a:r>
              <a:rPr lang="en-US" sz="1800" b="1" dirty="0">
                <a:solidFill>
                  <a:schemeClr val="tx2"/>
                </a:solidFill>
              </a:rPr>
              <a:t>        EDUCATIONAL PERFORMANCE</a:t>
            </a:r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     </a:t>
            </a:r>
          </a:p>
          <a:p>
            <a:endParaRPr lang="en-US" sz="1800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 3.</a:t>
            </a:r>
            <a:r>
              <a:rPr lang="en-US" sz="1800" b="1" dirty="0">
                <a:solidFill>
                  <a:schemeClr val="tx2"/>
                </a:solidFill>
              </a:rPr>
              <a:t>    INTERVIEW OF THE SHORTLISTED CANDIDATES BY THE BOARD OF</a:t>
            </a:r>
          </a:p>
          <a:p>
            <a:r>
              <a:rPr lang="en-US" sz="1800" b="1" dirty="0">
                <a:solidFill>
                  <a:schemeClr val="tx2"/>
                </a:solidFill>
              </a:rPr>
              <a:t>        TRUSTEES.</a:t>
            </a:r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en-GB" sz="1800" dirty="0">
              <a:solidFill>
                <a:schemeClr val="tx2"/>
              </a:solidFill>
            </a:endParaRPr>
          </a:p>
          <a:p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              </a:t>
            </a:r>
          </a:p>
          <a:p>
            <a:pPr>
              <a:lnSpc>
                <a:spcPct val="160000"/>
              </a:lnSpc>
            </a:pPr>
            <a:r>
              <a:rPr lang="en-US" sz="16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en-US" sz="18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60000"/>
              </a:lnSpc>
              <a:buFont typeface="Arial" charset="0"/>
              <a:buChar char="•"/>
            </a:pPr>
            <a:endParaRPr lang="en-US" sz="16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60000"/>
              </a:lnSpc>
              <a:buFont typeface="Arial" charset="0"/>
              <a:buChar char="•"/>
            </a:pPr>
            <a:endParaRPr lang="en-US" sz="16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60000"/>
              </a:lnSpc>
              <a:buFont typeface="Arial" charset="0"/>
              <a:buChar char="•"/>
            </a:pPr>
            <a:endParaRPr lang="en-US" sz="16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60000"/>
              </a:lnSpc>
              <a:buFont typeface="Arial" charset="0"/>
              <a:buChar char="•"/>
            </a:pPr>
            <a:endParaRPr lang="en-US" sz="16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60000"/>
              </a:lnSpc>
            </a:pPr>
            <a:r>
              <a:rPr lang="en-US" sz="1600" b="1" dirty="0">
                <a:solidFill>
                  <a:schemeClr val="tx2"/>
                </a:solidFill>
                <a:latin typeface="Arial Narrow" pitchFamily="34" charset="0"/>
              </a:rPr>
              <a:t>                      </a:t>
            </a:r>
          </a:p>
          <a:p>
            <a:pPr>
              <a:lnSpc>
                <a:spcPct val="160000"/>
              </a:lnSpc>
              <a:buFont typeface="Arial" charset="0"/>
              <a:buChar char="•"/>
            </a:pPr>
            <a:endParaRPr lang="en-US" sz="16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60000"/>
              </a:lnSpc>
            </a:pPr>
            <a:r>
              <a:rPr lang="en-US" sz="16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ct val="160000"/>
              </a:lnSpc>
            </a:pPr>
            <a:r>
              <a:rPr lang="en-US" sz="16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      </a:t>
            </a:r>
          </a:p>
        </p:txBody>
      </p:sp>
      <p:sp>
        <p:nvSpPr>
          <p:cNvPr id="9222" name="Text Box 26"/>
          <p:cNvSpPr txBox="1">
            <a:spLocks noChangeArrowheads="1"/>
          </p:cNvSpPr>
          <p:nvPr/>
        </p:nvSpPr>
        <p:spPr bwMode="auto">
          <a:xfrm>
            <a:off x="304800" y="762000"/>
            <a:ext cx="8455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Arial Narrow" pitchFamily="34" charset="0"/>
              </a:rPr>
              <a:t>PROCESS OF SCHOLARSHIP AWARD</a:t>
            </a:r>
            <a:endParaRPr lang="en-US" b="1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 Blitz">
  <a:themeElements>
    <a:clrScheme name="Network Blitz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Network Blitz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 2000\Templates\Presentation Designs\Network Blitz.pot</Template>
  <TotalTime>10759</TotalTime>
  <Words>1906</Words>
  <Application>Microsoft Office PowerPoint</Application>
  <PresentationFormat>On-screen Show (4:3)</PresentationFormat>
  <Paragraphs>578</Paragraphs>
  <Slides>32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Network Blitz</vt:lpstr>
      <vt:lpstr>Picture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Tritech Computers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DR</cp:lastModifiedBy>
  <cp:revision>531</cp:revision>
  <dcterms:created xsi:type="dcterms:W3CDTF">2006-03-13T11:20:45Z</dcterms:created>
  <dcterms:modified xsi:type="dcterms:W3CDTF">2019-03-17T22:05:50Z</dcterms:modified>
</cp:coreProperties>
</file>